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7" r:id="rId2"/>
    <p:sldId id="299" r:id="rId3"/>
    <p:sldId id="278" r:id="rId4"/>
    <p:sldId id="279" r:id="rId5"/>
    <p:sldId id="266" r:id="rId6"/>
    <p:sldId id="280" r:id="rId7"/>
    <p:sldId id="281" r:id="rId8"/>
    <p:sldId id="282" r:id="rId9"/>
    <p:sldId id="283" r:id="rId10"/>
    <p:sldId id="284" r:id="rId11"/>
    <p:sldId id="286" r:id="rId12"/>
    <p:sldId id="289" r:id="rId13"/>
    <p:sldId id="300" r:id="rId14"/>
    <p:sldId id="288" r:id="rId15"/>
    <p:sldId id="287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7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РОДИТЕЛИ</a:t>
            </a:r>
            <a:endParaRPr lang="ru-RU" sz="140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'Стартовый мониторинг '!$A$41</c:f>
              <c:strCache>
                <c:ptCount val="1"/>
                <c:pt idx="0">
                  <c:v>Графическая модель соотношения типов образовательной среды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'Стартовый мониторинг '!$A$50:$A$53</c:f>
              <c:strCache>
                <c:ptCount val="4"/>
                <c:pt idx="0">
                  <c:v>Догматическая среда</c:v>
                </c:pt>
                <c:pt idx="1">
                  <c:v>Карьерная среда</c:v>
                </c:pt>
                <c:pt idx="2">
                  <c:v>Творческая среда</c:v>
                </c:pt>
                <c:pt idx="3">
                  <c:v>Безмятежная среда</c:v>
                </c:pt>
              </c:strCache>
            </c:strRef>
          </c:cat>
          <c:val>
            <c:numRef>
              <c:f>'Стартовый мониторинг '!$B$50:$B$53</c:f>
              <c:numCache>
                <c:formatCode>0.0</c:formatCode>
                <c:ptCount val="4"/>
                <c:pt idx="0">
                  <c:v>14.403333333333332</c:v>
                </c:pt>
                <c:pt idx="1">
                  <c:v>35.263333333333328</c:v>
                </c:pt>
                <c:pt idx="2">
                  <c:v>35.736666666666672</c:v>
                </c:pt>
                <c:pt idx="3">
                  <c:v>14.596666666666668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FC-4861-BFFE-8F90473397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ДЕТИ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'Стартовый мониторинг '!$A$41</c:f>
              <c:strCache>
                <c:ptCount val="1"/>
                <c:pt idx="0">
                  <c:v>Графическая модель соотношения типов образовательной среды</c:v>
                </c:pt>
              </c:strCache>
            </c:strRef>
          </c:tx>
          <c:dLbls>
            <c:dLbl>
              <c:idx val="0"/>
              <c:delete val="1"/>
            </c:dLbl>
            <c:dLbl>
              <c:idx val="3"/>
              <c:delete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'Стартовый мониторинг '!$A$50:$A$53</c:f>
              <c:strCache>
                <c:ptCount val="4"/>
                <c:pt idx="0">
                  <c:v>Догматическая среда</c:v>
                </c:pt>
                <c:pt idx="1">
                  <c:v>Карьерная среда</c:v>
                </c:pt>
                <c:pt idx="2">
                  <c:v>Творческая среда</c:v>
                </c:pt>
                <c:pt idx="3">
                  <c:v>Безмятежная среда</c:v>
                </c:pt>
              </c:strCache>
            </c:strRef>
          </c:cat>
          <c:val>
            <c:numRef>
              <c:f>'Стартовый мониторинг '!$B$50:$B$53</c:f>
              <c:numCache>
                <c:formatCode>0.0</c:formatCode>
                <c:ptCount val="4"/>
                <c:pt idx="0">
                  <c:v>0</c:v>
                </c:pt>
                <c:pt idx="1">
                  <c:v>80</c:v>
                </c:pt>
                <c:pt idx="2">
                  <c:v>20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FC-4861-BFFE-8F90473397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баллы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широта </c:v>
                </c:pt>
                <c:pt idx="1">
                  <c:v>интенсивность </c:v>
                </c:pt>
                <c:pt idx="2">
                  <c:v>осознаваемость </c:v>
                </c:pt>
                <c:pt idx="3">
                  <c:v>обощенность </c:v>
                </c:pt>
                <c:pt idx="4">
                  <c:v>эмоциональность </c:v>
                </c:pt>
                <c:pt idx="5">
                  <c:v>доминатность </c:v>
                </c:pt>
                <c:pt idx="6">
                  <c:v>когерентность </c:v>
                </c:pt>
                <c:pt idx="7">
                  <c:v>активность </c:v>
                </c:pt>
                <c:pt idx="8">
                  <c:v>мобильность </c:v>
                </c:pt>
                <c:pt idx="9">
                  <c:v>структурированность </c:v>
                </c:pt>
                <c:pt idx="10">
                  <c:v>безопасность </c:v>
                </c:pt>
                <c:pt idx="11">
                  <c:v>устойчивость 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3.7</c:v>
                </c:pt>
                <c:pt idx="1">
                  <c:v>5.0999999999999996</c:v>
                </c:pt>
                <c:pt idx="2">
                  <c:v>4.3</c:v>
                </c:pt>
                <c:pt idx="3">
                  <c:v>5.3</c:v>
                </c:pt>
                <c:pt idx="4">
                  <c:v>7.2</c:v>
                </c:pt>
                <c:pt idx="5">
                  <c:v>6.9</c:v>
                </c:pt>
                <c:pt idx="6">
                  <c:v>4.5</c:v>
                </c:pt>
                <c:pt idx="7">
                  <c:v>4.5999999999999996</c:v>
                </c:pt>
                <c:pt idx="8">
                  <c:v>5.9</c:v>
                </c:pt>
                <c:pt idx="9">
                  <c:v>6.3</c:v>
                </c:pt>
                <c:pt idx="10">
                  <c:v>6.8</c:v>
                </c:pt>
                <c:pt idx="11">
                  <c:v>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890624"/>
        <c:axId val="218892160"/>
      </c:barChart>
      <c:catAx>
        <c:axId val="218890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18892160"/>
        <c:crosses val="autoZero"/>
        <c:auto val="1"/>
        <c:lblAlgn val="ctr"/>
        <c:lblOffset val="100"/>
        <c:noMultiLvlLbl val="0"/>
      </c:catAx>
      <c:valAx>
        <c:axId val="218892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8890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tx>
            <c:v>Руководитель/Директор</c:v>
          </c:tx>
          <c:cat>
            <c:strRef>
              <c:f>'[Наша школа сводная  переделанная.xlsx]Стартовый мониторинг '!$A$111:$A$122</c:f>
              <c:strCache>
                <c:ptCount val="12"/>
                <c:pt idx="0">
                  <c:v>Широта</c:v>
                </c:pt>
                <c:pt idx="1">
                  <c:v>Интенсивность</c:v>
                </c:pt>
                <c:pt idx="2">
                  <c:v>Осознаваемость</c:v>
                </c:pt>
                <c:pt idx="3">
                  <c:v>Обобщенность</c:v>
                </c:pt>
                <c:pt idx="4">
                  <c:v>Эмоциональность</c:v>
                </c:pt>
                <c:pt idx="5">
                  <c:v>Доминантность</c:v>
                </c:pt>
                <c:pt idx="6">
                  <c:v>Когерентность</c:v>
                </c:pt>
                <c:pt idx="7">
                  <c:v>Активность</c:v>
                </c:pt>
                <c:pt idx="8">
                  <c:v>Мобильность</c:v>
                </c:pt>
                <c:pt idx="9">
                  <c:v>Структурированность</c:v>
                </c:pt>
                <c:pt idx="10">
                  <c:v>Безопасность</c:v>
                </c:pt>
                <c:pt idx="11">
                  <c:v>Устойчивость</c:v>
                </c:pt>
              </c:strCache>
            </c:strRef>
          </c:cat>
          <c:val>
            <c:numRef>
              <c:f>'[Наша школа сводная  переделанная.xlsx]Стартовый мониторинг '!$B$111:$B$122</c:f>
              <c:numCache>
                <c:formatCode>General</c:formatCode>
                <c:ptCount val="12"/>
                <c:pt idx="0">
                  <c:v>4.0999999999999996</c:v>
                </c:pt>
                <c:pt idx="1">
                  <c:v>5.0999999999999996</c:v>
                </c:pt>
                <c:pt idx="2">
                  <c:v>4.4000000000000004</c:v>
                </c:pt>
                <c:pt idx="3">
                  <c:v>5.4</c:v>
                </c:pt>
                <c:pt idx="4">
                  <c:v>7.1</c:v>
                </c:pt>
                <c:pt idx="5">
                  <c:v>7.1</c:v>
                </c:pt>
                <c:pt idx="6">
                  <c:v>4.5</c:v>
                </c:pt>
                <c:pt idx="7">
                  <c:v>4.5</c:v>
                </c:pt>
                <c:pt idx="8">
                  <c:v>6.1</c:v>
                </c:pt>
                <c:pt idx="9">
                  <c:v>6.7</c:v>
                </c:pt>
                <c:pt idx="10">
                  <c:v>7</c:v>
                </c:pt>
                <c:pt idx="11">
                  <c:v>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9C-410F-9A96-7EBD41225EDE}"/>
            </c:ext>
          </c:extLst>
        </c:ser>
        <c:ser>
          <c:idx val="1"/>
          <c:order val="1"/>
          <c:tx>
            <c:v>Администрация</c:v>
          </c:tx>
          <c:cat>
            <c:strRef>
              <c:f>'[Наша школа сводная  переделанная.xlsx]Стартовый мониторинг '!$A$111:$A$122</c:f>
              <c:strCache>
                <c:ptCount val="12"/>
                <c:pt idx="0">
                  <c:v>Широта</c:v>
                </c:pt>
                <c:pt idx="1">
                  <c:v>Интенсивность</c:v>
                </c:pt>
                <c:pt idx="2">
                  <c:v>Осознаваемость</c:v>
                </c:pt>
                <c:pt idx="3">
                  <c:v>Обобщенность</c:v>
                </c:pt>
                <c:pt idx="4">
                  <c:v>Эмоциональность</c:v>
                </c:pt>
                <c:pt idx="5">
                  <c:v>Доминантность</c:v>
                </c:pt>
                <c:pt idx="6">
                  <c:v>Когерентность</c:v>
                </c:pt>
                <c:pt idx="7">
                  <c:v>Активность</c:v>
                </c:pt>
                <c:pt idx="8">
                  <c:v>Мобильность</c:v>
                </c:pt>
                <c:pt idx="9">
                  <c:v>Структурированность</c:v>
                </c:pt>
                <c:pt idx="10">
                  <c:v>Безопасность</c:v>
                </c:pt>
                <c:pt idx="11">
                  <c:v>Устойчивость</c:v>
                </c:pt>
              </c:strCache>
            </c:strRef>
          </c:cat>
          <c:val>
            <c:numRef>
              <c:f>'[Наша школа сводная  переделанная.xlsx]Стартовый мониторинг '!$C$111:$C$122</c:f>
              <c:numCache>
                <c:formatCode>General</c:formatCode>
                <c:ptCount val="12"/>
                <c:pt idx="0">
                  <c:v>3.9</c:v>
                </c:pt>
                <c:pt idx="1">
                  <c:v>5.2</c:v>
                </c:pt>
                <c:pt idx="2">
                  <c:v>4.5</c:v>
                </c:pt>
                <c:pt idx="3">
                  <c:v>5.3</c:v>
                </c:pt>
                <c:pt idx="4">
                  <c:v>7.3</c:v>
                </c:pt>
                <c:pt idx="5">
                  <c:v>6.9</c:v>
                </c:pt>
                <c:pt idx="6">
                  <c:v>4.5999999999999996</c:v>
                </c:pt>
                <c:pt idx="7">
                  <c:v>4.7</c:v>
                </c:pt>
                <c:pt idx="8">
                  <c:v>5.8</c:v>
                </c:pt>
                <c:pt idx="9">
                  <c:v>6.5</c:v>
                </c:pt>
                <c:pt idx="10">
                  <c:v>6.8</c:v>
                </c:pt>
                <c:pt idx="11">
                  <c:v>8.3000000000000007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F9C-410F-9A96-7EBD41225EDE}"/>
            </c:ext>
          </c:extLst>
        </c:ser>
        <c:ser>
          <c:idx val="2"/>
          <c:order val="2"/>
          <c:tx>
            <c:v>Педагоги</c:v>
          </c:tx>
          <c:cat>
            <c:strRef>
              <c:f>'[Наша школа сводная  переделанная.xlsx]Стартовый мониторинг '!$A$111:$A$122</c:f>
              <c:strCache>
                <c:ptCount val="12"/>
                <c:pt idx="0">
                  <c:v>Широта</c:v>
                </c:pt>
                <c:pt idx="1">
                  <c:v>Интенсивность</c:v>
                </c:pt>
                <c:pt idx="2">
                  <c:v>Осознаваемость</c:v>
                </c:pt>
                <c:pt idx="3">
                  <c:v>Обобщенность</c:v>
                </c:pt>
                <c:pt idx="4">
                  <c:v>Эмоциональность</c:v>
                </c:pt>
                <c:pt idx="5">
                  <c:v>Доминантность</c:v>
                </c:pt>
                <c:pt idx="6">
                  <c:v>Когерентность</c:v>
                </c:pt>
                <c:pt idx="7">
                  <c:v>Активность</c:v>
                </c:pt>
                <c:pt idx="8">
                  <c:v>Мобильность</c:v>
                </c:pt>
                <c:pt idx="9">
                  <c:v>Структурированность</c:v>
                </c:pt>
                <c:pt idx="10">
                  <c:v>Безопасность</c:v>
                </c:pt>
                <c:pt idx="11">
                  <c:v>Устойчивость</c:v>
                </c:pt>
              </c:strCache>
            </c:strRef>
          </c:cat>
          <c:val>
            <c:numRef>
              <c:f>'[Наша школа сводная  переделанная.xlsx]Стартовый мониторинг '!$D$111:$D$122</c:f>
              <c:numCache>
                <c:formatCode>General</c:formatCode>
                <c:ptCount val="12"/>
                <c:pt idx="0">
                  <c:v>3.7</c:v>
                </c:pt>
                <c:pt idx="1">
                  <c:v>5.0999999999999996</c:v>
                </c:pt>
                <c:pt idx="2">
                  <c:v>4.7</c:v>
                </c:pt>
                <c:pt idx="3">
                  <c:v>5.4</c:v>
                </c:pt>
                <c:pt idx="4">
                  <c:v>7.4</c:v>
                </c:pt>
                <c:pt idx="5">
                  <c:v>6.9</c:v>
                </c:pt>
                <c:pt idx="6">
                  <c:v>4.4000000000000004</c:v>
                </c:pt>
                <c:pt idx="7">
                  <c:v>4.5999999999999996</c:v>
                </c:pt>
                <c:pt idx="8">
                  <c:v>5.9</c:v>
                </c:pt>
                <c:pt idx="9">
                  <c:v>6.1</c:v>
                </c:pt>
                <c:pt idx="10">
                  <c:v>6.9</c:v>
                </c:pt>
                <c:pt idx="11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F9C-410F-9A96-7EBD41225EDE}"/>
            </c:ext>
          </c:extLst>
        </c:ser>
        <c:ser>
          <c:idx val="3"/>
          <c:order val="3"/>
          <c:tx>
            <c:v>Родители</c:v>
          </c:tx>
          <c:cat>
            <c:strRef>
              <c:f>'[Наша школа сводная  переделанная.xlsx]Стартовый мониторинг '!$A$111:$A$122</c:f>
              <c:strCache>
                <c:ptCount val="12"/>
                <c:pt idx="0">
                  <c:v>Широта</c:v>
                </c:pt>
                <c:pt idx="1">
                  <c:v>Интенсивность</c:v>
                </c:pt>
                <c:pt idx="2">
                  <c:v>Осознаваемость</c:v>
                </c:pt>
                <c:pt idx="3">
                  <c:v>Обобщенность</c:v>
                </c:pt>
                <c:pt idx="4">
                  <c:v>Эмоциональность</c:v>
                </c:pt>
                <c:pt idx="5">
                  <c:v>Доминантность</c:v>
                </c:pt>
                <c:pt idx="6">
                  <c:v>Когерентность</c:v>
                </c:pt>
                <c:pt idx="7">
                  <c:v>Активность</c:v>
                </c:pt>
                <c:pt idx="8">
                  <c:v>Мобильность</c:v>
                </c:pt>
                <c:pt idx="9">
                  <c:v>Структурированность</c:v>
                </c:pt>
                <c:pt idx="10">
                  <c:v>Безопасность</c:v>
                </c:pt>
                <c:pt idx="11">
                  <c:v>Устойчивость</c:v>
                </c:pt>
              </c:strCache>
            </c:strRef>
          </c:cat>
          <c:val>
            <c:numRef>
              <c:f>'[Наша школа сводная  переделанная.xlsx]Стартовый мониторинг '!$E$111:$E$122</c:f>
              <c:numCache>
                <c:formatCode>General</c:formatCode>
                <c:ptCount val="12"/>
                <c:pt idx="0">
                  <c:v>3.7</c:v>
                </c:pt>
                <c:pt idx="1">
                  <c:v>4.9000000000000004</c:v>
                </c:pt>
                <c:pt idx="2">
                  <c:v>3.9</c:v>
                </c:pt>
                <c:pt idx="3">
                  <c:v>5</c:v>
                </c:pt>
                <c:pt idx="4">
                  <c:v>7</c:v>
                </c:pt>
                <c:pt idx="5">
                  <c:v>6.7</c:v>
                </c:pt>
                <c:pt idx="6">
                  <c:v>4.3</c:v>
                </c:pt>
                <c:pt idx="7">
                  <c:v>4.5999999999999996</c:v>
                </c:pt>
                <c:pt idx="8">
                  <c:v>5.8</c:v>
                </c:pt>
                <c:pt idx="9">
                  <c:v>5.9</c:v>
                </c:pt>
                <c:pt idx="10">
                  <c:v>6.6</c:v>
                </c:pt>
                <c:pt idx="11">
                  <c:v>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F9C-410F-9A96-7EBD41225EDE}"/>
            </c:ext>
          </c:extLst>
        </c:ser>
        <c:ser>
          <c:idx val="4"/>
          <c:order val="4"/>
          <c:tx>
            <c:v>Ученики/воспитанники</c:v>
          </c:tx>
          <c:cat>
            <c:strRef>
              <c:f>'[Наша школа сводная  переделанная.xlsx]Стартовый мониторинг '!$A$111:$A$122</c:f>
              <c:strCache>
                <c:ptCount val="12"/>
                <c:pt idx="0">
                  <c:v>Широта</c:v>
                </c:pt>
                <c:pt idx="1">
                  <c:v>Интенсивность</c:v>
                </c:pt>
                <c:pt idx="2">
                  <c:v>Осознаваемость</c:v>
                </c:pt>
                <c:pt idx="3">
                  <c:v>Обобщенность</c:v>
                </c:pt>
                <c:pt idx="4">
                  <c:v>Эмоциональность</c:v>
                </c:pt>
                <c:pt idx="5">
                  <c:v>Доминантность</c:v>
                </c:pt>
                <c:pt idx="6">
                  <c:v>Когерентность</c:v>
                </c:pt>
                <c:pt idx="7">
                  <c:v>Активность</c:v>
                </c:pt>
                <c:pt idx="8">
                  <c:v>Мобильность</c:v>
                </c:pt>
                <c:pt idx="9">
                  <c:v>Структурированность</c:v>
                </c:pt>
                <c:pt idx="10">
                  <c:v>Безопасность</c:v>
                </c:pt>
                <c:pt idx="11">
                  <c:v>Устойчивость</c:v>
                </c:pt>
              </c:strCache>
            </c:strRef>
          </c:cat>
          <c:val>
            <c:numRef>
              <c:f>'[Наша школа сводная  переделанная.xlsx]Стартовый мониторинг '!$F$111:$F$122</c:f>
              <c:numCache>
                <c:formatCode>General</c:formatCode>
                <c:ptCount val="12"/>
                <c:pt idx="0">
                  <c:v>3.4</c:v>
                </c:pt>
                <c:pt idx="1">
                  <c:v>5</c:v>
                </c:pt>
                <c:pt idx="2">
                  <c:v>4</c:v>
                </c:pt>
                <c:pt idx="3">
                  <c:v>5.2</c:v>
                </c:pt>
                <c:pt idx="4">
                  <c:v>7.2</c:v>
                </c:pt>
                <c:pt idx="5">
                  <c:v>6.8</c:v>
                </c:pt>
                <c:pt idx="6">
                  <c:v>4.5</c:v>
                </c:pt>
                <c:pt idx="7">
                  <c:v>4.8</c:v>
                </c:pt>
                <c:pt idx="8">
                  <c:v>6</c:v>
                </c:pt>
                <c:pt idx="9">
                  <c:v>6.1</c:v>
                </c:pt>
                <c:pt idx="10">
                  <c:v>6.7</c:v>
                </c:pt>
                <c:pt idx="11">
                  <c:v>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F9C-410F-9A96-7EBD41225E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099968"/>
        <c:axId val="60101760"/>
      </c:radarChart>
      <c:catAx>
        <c:axId val="6009996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60101760"/>
        <c:crosses val="autoZero"/>
        <c:auto val="1"/>
        <c:lblAlgn val="ctr"/>
        <c:lblOffset val="100"/>
        <c:noMultiLvlLbl val="0"/>
      </c:catAx>
      <c:valAx>
        <c:axId val="60101760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600999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15D11-08FD-4C8B-BB9A-A539EC184B17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08471-49C3-47BC-BD9A-242759515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297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75BB4-10B6-46DF-8D9D-A081EEC875D2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09D0D-564F-4B62-99BA-A1CE3D51C4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982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70D1ABE-C85A-4C73-84E5-DD3B81883382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0BB496B-67C1-4F69-918F-18FB92BB48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D1ABE-C85A-4C73-84E5-DD3B81883382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B496B-67C1-4F69-918F-18FB92BB48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D1ABE-C85A-4C73-84E5-DD3B81883382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B496B-67C1-4F69-918F-18FB92BB48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D1ABE-C85A-4C73-84E5-DD3B81883382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B496B-67C1-4F69-918F-18FB92BB48C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D1ABE-C85A-4C73-84E5-DD3B81883382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B496B-67C1-4F69-918F-18FB92BB48C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D1ABE-C85A-4C73-84E5-DD3B81883382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B496B-67C1-4F69-918F-18FB92BB48C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D1ABE-C85A-4C73-84E5-DD3B81883382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B496B-67C1-4F69-918F-18FB92BB48C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D1ABE-C85A-4C73-84E5-DD3B81883382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B496B-67C1-4F69-918F-18FB92BB48C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D1ABE-C85A-4C73-84E5-DD3B81883382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B496B-67C1-4F69-918F-18FB92BB48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70D1ABE-C85A-4C73-84E5-DD3B81883382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B496B-67C1-4F69-918F-18FB92BB48C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70D1ABE-C85A-4C73-84E5-DD3B81883382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0BB496B-67C1-4F69-918F-18FB92BB48C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70D1ABE-C85A-4C73-84E5-DD3B81883382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0BB496B-67C1-4F69-918F-18FB92BB48C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er.vbudushee.ru/" TargetMode="External"/><Relationship Id="rId2" Type="http://schemas.openxmlformats.org/officeDocument/2006/relationships/hyperlink" Target="https://navigator.vbudushee.ru/?_ga=2.91796313.2119864292.1617170231-177282196.158763229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eacher.vbudushee.ru/&#1084;&#1086;&#1076;&#1091;&#1083;&#1100;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Муниципальное казенное общеобразовательное учреждение 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Покатеевская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средняя общеобразовательная школа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992888" cy="1944216"/>
          </a:xfrm>
        </p:spPr>
        <p:txBody>
          <a:bodyPr>
            <a:normAutofit fontScale="62500" lnSpcReduction="20000"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УПРАВЛЕНЧЕСКИЙ   ПРОЕКТ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«Успех. Развитие. Активность»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Изменение компонентов   личностно-развивающей образовательной среды 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МКОУ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Покатеевская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4033557"/>
            <a:ext cx="59947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Директор школы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Кармышова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Светлана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Павловна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65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08720"/>
            <a:ext cx="8229600" cy="474198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1. Анализ   существующего  состояния личностно-развивающей образовательной среды школы  с использованием диагностических материалов из книги В.А. </a:t>
            </a:r>
            <a:r>
              <a:rPr lang="ru-RU" sz="5600" dirty="0" err="1">
                <a:latin typeface="Times New Roman" pitchFamily="18" charset="0"/>
                <a:cs typeface="Times New Roman" pitchFamily="18" charset="0"/>
              </a:rPr>
              <a:t>Ясвина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 «ШКОЛЬНАЯ СРЕДА КАК ПРЕДМЕТ ИЗМЕРЕНИЯ: экспертиза, проектирование, управление»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- Методика векторного моделирования среды развития личности 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- Методика педагогической экспертизы школьной среды на основе комплекса количественных параметров</a:t>
            </a:r>
          </a:p>
          <a:p>
            <a:pPr marL="0" indent="0">
              <a:buNone/>
            </a:pP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Методика   диагностики организационной культуры  педагогического коллектива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2. Разработка и утверждение  управленческого проекта «Успех. Развитие. Активность» Внесение изменений в    локальные акты школы  для реализации  цели проекта: Корректировка содержания образовательных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программ (УП школьный компонент), 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Рабочей программы воспитания,  Программы развития,  приказы о составе проектной команды и творческих групп.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3. Организация работ и проведение мероприятий по реализации  Дорожной карты проекта (комплексные изменения во всех трёх компонентах (пространственно-предметный,  организационно-технологический и социальный компонент) образовательной среды МКОУ </a:t>
            </a:r>
            <a:r>
              <a:rPr lang="ru-RU" sz="5600" dirty="0" err="1">
                <a:latin typeface="Times New Roman" pitchFamily="18" charset="0"/>
                <a:cs typeface="Times New Roman" pitchFamily="18" charset="0"/>
              </a:rPr>
              <a:t>Покатеевская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 СОШ)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4. Анализ эффективности реализованного проекта.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7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Главная движущая сила проекта – педагоги, организованные в профессиональные образовательные сообщества, обеспечивающие развитие современных компетенций участников образовательных </a:t>
            </a:r>
            <a:r>
              <a:rPr lang="ru-RU" sz="7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отношений</a:t>
            </a:r>
            <a:endParaRPr lang="ru-RU" sz="72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Целевая </a:t>
            </a:r>
            <a:r>
              <a:rPr lang="ru-RU" sz="7200" b="1" i="1" dirty="0">
                <a:latin typeface="Times New Roman" pitchFamily="18" charset="0"/>
                <a:cs typeface="Times New Roman" pitchFamily="18" charset="0"/>
              </a:rPr>
              <a:t>аудитория проекта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: Участники образовательных отношений: обучающиеся, их родители (законные представители), педагоги, администрация школы.</a:t>
            </a:r>
          </a:p>
          <a:p>
            <a:pPr marL="0" indent="0">
              <a:buNone/>
            </a:pP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  <a:p>
            <a:endParaRPr lang="ru-RU" sz="5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b="1" dirty="0"/>
              <a:t>Цель и задачи проекта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2810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879" y="0"/>
            <a:ext cx="8839200" cy="1700808"/>
          </a:xfrm>
        </p:spPr>
        <p:txBody>
          <a:bodyPr>
            <a:normAutofit fontScale="90000"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Ожидаемые </a:t>
            </a:r>
            <a:r>
              <a:rPr lang="ru-RU" sz="1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проекта и критерии их достижения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 желаемого состояния </a:t>
            </a:r>
            <a:r>
              <a:rPr lang="ru-RU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Обновлённая личностно-развивающая образовательная среда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Ключевые способы решения проблемы – крупные изменения  (для каждого компонента ОС по формуле «3+2» </a:t>
            </a:r>
            <a:r>
              <a:rPr lang="ru-RU" sz="1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br>
              <a:rPr lang="ru-RU" sz="13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 </a:t>
            </a:r>
            <a:r>
              <a:rPr lang="ru-RU" sz="1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 и реализован  управленческий  проект  «Успех. Развитие. Активность», направленный на   изменение компонентов   личностно-развивающей образовательной среды   в МКОУ </a:t>
            </a:r>
            <a:r>
              <a:rPr lang="ru-RU" sz="1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Покатеевская</a:t>
            </a:r>
            <a:r>
              <a:rPr lang="ru-RU" sz="1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СОШ.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>
                <a:solidFill>
                  <a:schemeClr val="tx1"/>
                </a:solidFill>
              </a:rPr>
              <a:t> </a:t>
            </a: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400038"/>
              </p:ext>
            </p:extLst>
          </p:nvPr>
        </p:nvGraphicFramePr>
        <p:xfrm>
          <a:off x="251520" y="1196752"/>
          <a:ext cx="8701980" cy="54660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775631"/>
                <a:gridCol w="3178293"/>
                <a:gridCol w="2748056"/>
              </a:tblGrid>
              <a:tr h="381642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Организационно-</a:t>
                      </a:r>
                      <a:r>
                        <a:rPr lang="ru-RU" sz="12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технологический 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компонент:</a:t>
                      </a:r>
                      <a:r>
                        <a:rPr lang="ru-RU" sz="12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(Деятельность)</a:t>
                      </a:r>
                      <a:endParaRPr lang="ru-RU" sz="1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ООП (</a:t>
                      </a:r>
                      <a:r>
                        <a:rPr lang="ru-RU" sz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шкУП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Индивидуализация (</a:t>
                      </a:r>
                      <a:r>
                        <a:rPr lang="ru-RU" sz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ИОМы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Урочная деятельность (4К)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Проектная мастерская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171450" marR="0" indent="-17145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Внеурочная деятельность,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Классные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часы, сетевое взаимодействие, ДО, использование линейки продуктов платформы </a:t>
                      </a:r>
                      <a:r>
                        <a:rPr lang="ru-RU" sz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сберкласс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https://navigator.vbudushee.ru/?_ga=2.91796313.2119864292.1617170231-177282196.1587632294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aseline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УМК «Школа возможностей»)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       </a:t>
                      </a:r>
                      <a:r>
                        <a:rPr lang="en-US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https://teacher.vbudushee.ru/</a:t>
                      </a:r>
                      <a:endParaRPr lang="ru-RU" sz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школьной среде преобладают характеристики семейной и инновационной организационной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культуры  педагогов.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ru-RU" sz="1200" baseline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Социальный</a:t>
                      </a:r>
                      <a:r>
                        <a:rPr lang="ru-RU" sz="12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компонент: (Отношения)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 ПОС «4К»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Созданы условия для повышения уровня эмоционального интеллекта субъектов образования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Мастерская Самоуправления  и  Самоопределения. 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Служба медиации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Мастерской жизнестойкости)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spc="-5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 </a:t>
                      </a:r>
                      <a:r>
                        <a:rPr lang="ru-RU" sz="1200" spc="-5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медиацентр</a:t>
                      </a:r>
                      <a:r>
                        <a:rPr lang="ru-RU" sz="1200" spc="-5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школы</a:t>
                      </a:r>
                      <a:r>
                        <a:rPr lang="ru-RU" sz="1200" spc="-5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171450" marR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200" spc="-5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  взаимодействия всех  участников образовательных отношений: соглашения о взаимодействии, классно-семейное проектирование </a:t>
                      </a:r>
                    </a:p>
                    <a:p>
                      <a:pPr marL="171450" marR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200" spc="-5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Проектная мастерская,</a:t>
                      </a:r>
                    </a:p>
                    <a:p>
                      <a:pPr marL="171450" marR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200" spc="-5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клубы  по интересам.</a:t>
                      </a:r>
                      <a:r>
                        <a:rPr lang="en-US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https://teacher.vbudushee.ru/</a:t>
                      </a:r>
                      <a:endParaRPr lang="ru-RU" sz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  <a:hlinkClick r:id="rId4"/>
                      </a:endParaRP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200" spc="-5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Модуль взаимодействие с семьей</a:t>
                      </a: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Предметно-пространственный</a:t>
                      </a: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компонент: (Пространство)</a:t>
                      </a:r>
                      <a:endParaRPr lang="ru-RU" sz="12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Оборудовано   пространство школы (открытая стена, Шахматная зона, зона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буккроссинга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зона самоопределения). Определено место для работы школьного самоуправления,  центра детских инициатив. Зона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коворкинга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171450" marR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Включение детей в организацию школьного пространства: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Кабинет моей мечты», «Уютный уголок»</a:t>
                      </a:r>
                      <a:endParaRPr lang="ru-RU" sz="1200" baseline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Событийный дизайн (фотозоны, оформление рекреаций школы)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Ландшафтный дизайн, исследовательский уголок на пришкольном участке,  спортивные уличные комплексы.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Лаборатории по предметам.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Игровые зоны в рекреациях</a:t>
                      </a:r>
                    </a:p>
                  </a:txBody>
                  <a:tcPr marL="38100" marR="38100" marT="25400" marB="25400"/>
                </a:tc>
              </a:tr>
              <a:tr h="1534644"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Ресурсное обеспечение</a:t>
                      </a:r>
                      <a:r>
                        <a:rPr lang="ru-RU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грантовых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конкурсах и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проектах в</a:t>
                      </a:r>
                      <a:r>
                        <a:rPr lang="ru-RU" sz="1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том числе Фонда</a:t>
                      </a:r>
                      <a:endParaRPr lang="ru-RU" sz="1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Банк образовательных практик</a:t>
                      </a:r>
                      <a:r>
                        <a:rPr lang="ru-RU" sz="10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продуктовой 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линейки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Фонда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УМК «Школа возможностей» 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Обучение 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рамках программы Фонда по развитию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ЛП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</a:t>
                      </a:r>
                      <a:r>
                        <a:rPr lang="ru-RU" sz="1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квалификации отдельных  педагогов 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25400" marB="25400"/>
                </a:tc>
                <a:tc gridSpan="2"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</a:t>
                      </a:r>
                      <a:r>
                        <a:rPr lang="ru-RU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171450" indent="-84138"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Поддержка и поощрение инициативы 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indent="-84138"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Сотрудничество, методическое сопровождение и поддержка кооперации педагогов через использование </a:t>
                      </a:r>
                      <a:r>
                        <a:rPr lang="ru-RU" sz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деятельностных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форм взаимодействия</a:t>
                      </a:r>
                    </a:p>
                    <a:p>
                      <a:pPr marL="171450" indent="-84138"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Мониторинг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анализ образовательной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деятельности</a:t>
                      </a:r>
                    </a:p>
                    <a:p>
                      <a:pPr marL="171450" indent="-84138"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Включенность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  курсовую деятельность на сайте КИПК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25400" marB="25400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38100" marR="38100" marT="19050" marB="190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187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i="1" dirty="0"/>
              <a:t>Критерии результата:</a:t>
            </a:r>
            <a:endParaRPr lang="ru-RU" sz="1600" dirty="0"/>
          </a:p>
          <a:p>
            <a:pPr lvl="0"/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Модель включает в себя  компоненты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личностно  – развивающей образовательной среды: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пространственно-предметный,  организационно-технологический и социальный компонент, инструменты   - ресурсы   где  произойдут изменения.</a:t>
            </a:r>
          </a:p>
          <a:p>
            <a:pPr lvl="0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Предметно – пространственный компонент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предусматривает качественное образование на основе интеграции урочной, внеурочной и воспитательной деятельности, эффективных информационных и педагогических технологий, интерактивных форм и методов обучения и воспитания, с приоритетом технологии 4К (коммуникация, кооперация, креативность, критическое мышление).</a:t>
            </a:r>
          </a:p>
          <a:p>
            <a:pPr lvl="0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Социальном компоненте: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Основная цель – создание благоприятной эмоционально – насыщенной среды образовательной организации за счет развития социальных и эмоциональных навыков всех участников образовательных отношений, усиление параметров широты, социальной активности и интенсивности образовательной среды.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Среда способствует развитию личностного потенциала благодаря УМК Фонда «Школа возможностей» (УМК «социально-эмоциональное развитие детей младшего школьного возраста», УМК «Развитие личностного потенциала подростков»).</a:t>
            </a:r>
          </a:p>
          <a:p>
            <a:pPr lvl="0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Предметно-пространственный компонент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предусматривает изменения в образовательном пространстве школы.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Модель включает  в себя управленческий цикл  </a:t>
            </a:r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Ожидаемые </a:t>
            </a:r>
            <a:r>
              <a:rPr lang="ru-RU" sz="1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проекта и критерии их </a:t>
            </a: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достижения</a:t>
            </a:r>
            <a:r>
              <a:rPr lang="ru-RU" sz="1600" b="1" dirty="0" smtClean="0">
                <a:solidFill>
                  <a:schemeClr val="tx1"/>
                </a:solidFill>
              </a:rPr>
              <a:t/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 2.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Создана Модель личностно  – развивающей образовательной среды  МКОУ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Покатеевская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35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Модель личностно  – развивающей образовательной среды  МКОУ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Покатеевская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</a:t>
            </a:r>
            <a:endParaRPr lang="ru-RU" sz="2000" dirty="0"/>
          </a:p>
        </p:txBody>
      </p:sp>
      <p:pic>
        <p:nvPicPr>
          <p:cNvPr id="4" name="Объект 3" descr="C:\Users\Директор\Desktop\IMG_20230404_145634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4" b="13100"/>
          <a:stretch/>
        </p:blipFill>
        <p:spPr bwMode="auto">
          <a:xfrm>
            <a:off x="1547664" y="1196752"/>
            <a:ext cx="5976664" cy="52565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531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Ожидаемые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проекта и критерии их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достижения</a:t>
            </a:r>
            <a:r>
              <a:rPr lang="ru-RU" dirty="0"/>
              <a:t> </a:t>
            </a:r>
            <a:br>
              <a:rPr lang="ru-RU" dirty="0"/>
            </a:br>
            <a:r>
              <a:rPr 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  3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Актуализированная модель внеурочной деятельности  в соответствии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магистральными направлениями Федерального проекта «Школа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УМК «Школа возможностей» принята, согласована и утверждена в установленном порядке, размещена на сайте школы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3992" y="1484784"/>
            <a:ext cx="828092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Для обучающихся 1-4 классов: </a:t>
            </a:r>
            <a:endParaRPr lang="ru-RU" sz="1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-мотивации изучения учебных предметов;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-индивидуального сопровождения детей с особыми образовательными потребностями,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одаренных школьников, слабо мотивированных  с использованием УМК Фонда «Школа возможностей» (УМК «социально-эмоциональное развитие детей младшего школьного возраста»)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b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Для обучающихся 7-9 классов: </a:t>
            </a:r>
            <a:endParaRPr lang="ru-RU" sz="1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-предпрофессионального и профессионального самоопределения;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-индивидуального сопровождения детей с особыми образовательными потребностями,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одаренных школьников, слабо мотивированных с использованием УМК Фонда «Школа возможностей» (УМК «Развитие личностного потенциала подростков»)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b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Для обучающихся 10-11 классов: </a:t>
            </a:r>
            <a:endParaRPr lang="ru-RU" sz="1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-реализации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предпрофильного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 профильного обучения;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сетевое взаимодействие с КГПУ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им.В.Ф.Астафьева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(психолого-    педагогический класс);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-индивидуального сопровождения детей с особыми образовательными потребностями,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одаренных школьников, слабо мотивированных.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9935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Критерии 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результата: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итогам реализации проекта в школьной среде произойдут качественные изменения для всех участников образовательных отношений. Среда школы постепенно приобретёт новые характеристики, необходимые для развития навыков 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века:</a:t>
            </a:r>
          </a:p>
          <a:p>
            <a:pPr lvl="0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Возможности для развития личностного потенциала;</a:t>
            </a:r>
          </a:p>
          <a:p>
            <a:pPr lvl="0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Возможности для самоопределения и самореализации;</a:t>
            </a:r>
          </a:p>
          <a:p>
            <a:pPr lvl="0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Возможности для развития эмоционального интеллекта. </a:t>
            </a:r>
            <a:endParaRPr lang="ru-RU" sz="15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Учащиеся</a:t>
            </a: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Включены в процесс проектирования и функционирования ЛРОС. </a:t>
            </a: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Качественно преобразованы их показатели социально-эмоционального развития. </a:t>
            </a: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Включены в социально-значимую деятельность.</a:t>
            </a: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Имеют возможность образования по ИОМ. </a:t>
            </a: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Имеют возможность заниматься проектной, исследовательской и творческой деятельностью.</a:t>
            </a: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Выбирают в соответствии с собственными интересами курсы внеурочной деятельности.</a:t>
            </a: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Включены в новые и измененные программы дополнительного образования (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 соответствии с магистральными направлениями Федерального проекта «Школа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и способствующие развитию эмоционального интеллекта).</a:t>
            </a: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Имеют возможность психолого-педагогического сопровождения развития личности в единстве эмоционально-личностных, познавательных и поведенческих качеств.</a:t>
            </a: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Обучаются в безопасной, комфортной среде.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Ожидаемые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проекта и критерии их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достижения</a:t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 4.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Установлена эффективность реализованного проекта для  всех участников образовательных отношений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35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4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Педагоги: </a:t>
            </a:r>
            <a:endParaRPr lang="ru-RU" sz="49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-Повысили квалификацию по вопросам развития личностного потенциала. 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 Имеют возможность профессионального, творческого развития,  развития личностного потенциала, эмоционального интеллекта.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- обеспечены методическим сопровождением по вопросам формирования ЛРОС, 4К, СЭР. 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 Получена возможность профессионального признания. 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 Получена возможность повышения авторитета среди обучающихся и их родителей.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 Улучшен микроклимат в педагогическом коллективе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4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Администрация школы:</a:t>
            </a:r>
            <a:endParaRPr lang="ru-RU" sz="49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 Повышение квалификации в области проектирования ЛРОС.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 Разработан, апробирован и реализован проект по развитию ЛП участников образовательных отношений.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-Освоены инструменты оценивания ОС.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-имеется возможность для развития личностного потенциала и развития эмоционального интеллекта.</a:t>
            </a:r>
          </a:p>
          <a:p>
            <a:pPr marL="0" indent="0">
              <a:buNone/>
            </a:pPr>
            <a:r>
              <a:rPr lang="ru-RU" sz="4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Родители: </a:t>
            </a:r>
            <a:endParaRPr lang="ru-RU" sz="49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-Повышен уровень педагогической культуры родителей.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 Включены в процесс проектирования ЛРОС, оценивания среды, уклада школьной жизни. 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 Имеют возможность реализовать собственные ожидания по поводу образования своих детей.  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 Имеют возможность улучшить климат в семье</a:t>
            </a:r>
          </a:p>
          <a:p>
            <a:pPr marL="0" indent="0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Ожидаемые результаты проекта и критерии их достижения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 4.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Установлена эффективность реализованного проекта для  всех участников образовательных отношений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97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4376241"/>
              </p:ext>
            </p:extLst>
          </p:nvPr>
        </p:nvGraphicFramePr>
        <p:xfrm>
          <a:off x="251519" y="692697"/>
          <a:ext cx="8712968" cy="59459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7"/>
                <a:gridCol w="2376264"/>
                <a:gridCol w="3216297"/>
                <a:gridCol w="1308175"/>
                <a:gridCol w="1308175"/>
              </a:tblGrid>
              <a:tr h="3477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2157" marR="421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Задачи проекта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2157" marR="421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Мероприятия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2157" marR="421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Сроки проведения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2157" marR="421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Ответственный исполнитель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2157" marR="42157" marT="0" marB="0" anchor="ctr"/>
                </a:tc>
              </a:tr>
              <a:tr h="1524489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57" marR="421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  существующего  состояния личностно-развивающей образовательной среды школы  с использованием диагностических материалов из книги В.А.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Ясвина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57" marR="42157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экспертиза  и анализ  школьной среды,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обучение команды педагогов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инициативной группы по разработке проекта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проекта </a:t>
                      </a:r>
                    </a:p>
                  </a:txBody>
                  <a:tcPr marL="42157" marR="4215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 2022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2023гг</a:t>
                      </a:r>
                    </a:p>
                  </a:txBody>
                  <a:tcPr marL="42157" marR="4215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Директор</a:t>
                      </a:r>
                    </a:p>
                  </a:txBody>
                  <a:tcPr marL="42157" marR="42157" marT="0" marB="0"/>
                </a:tc>
              </a:tr>
              <a:tr h="74758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57" marR="42157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 Модели личностно  – развивающей образовательной среды  МКОУ Покатеевская СОШ  </a:t>
                      </a:r>
                    </a:p>
                  </a:txBody>
                  <a:tcPr marL="42157" marR="4215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Управленческий семинар</a:t>
                      </a:r>
                    </a:p>
                  </a:txBody>
                  <a:tcPr marL="42157" marR="4215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07.02.2023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14.02.2023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21.02.2023</a:t>
                      </a:r>
                    </a:p>
                  </a:txBody>
                  <a:tcPr marL="42157" marR="4215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Директор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Заместитель директора</a:t>
                      </a:r>
                    </a:p>
                  </a:txBody>
                  <a:tcPr marL="42157" marR="42157" marT="0" marB="0"/>
                </a:tc>
              </a:tr>
              <a:tr h="583093">
                <a:tc rowSpan="5"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57" marR="42157" marT="0" marB="0"/>
                </a:tc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Внесение изменений в    локальные акты школы  для реализации  цели проекта.</a:t>
                      </a:r>
                    </a:p>
                  </a:txBody>
                  <a:tcPr marL="42157" marR="4215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Корректировка содержания образовательных программ,  с учетом развития ЛРОС.</a:t>
                      </a:r>
                    </a:p>
                  </a:txBody>
                  <a:tcPr marL="42157" marR="4215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-май 2023</a:t>
                      </a:r>
                    </a:p>
                  </a:txBody>
                  <a:tcPr marL="42157" marR="4215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Директор </a:t>
                      </a:r>
                    </a:p>
                  </a:txBody>
                  <a:tcPr marL="42157" marR="42157" marT="0" marB="0"/>
                </a:tc>
              </a:tr>
              <a:tr h="5830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Коррекция Рабочей программы воспитания,  с учетом развития ЛРОС.</a:t>
                      </a:r>
                    </a:p>
                  </a:txBody>
                  <a:tcPr marL="42157" marR="4215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декабрь 2022</a:t>
                      </a:r>
                    </a:p>
                  </a:txBody>
                  <a:tcPr marL="42157" marR="4215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Заместитель директора по ВР</a:t>
                      </a:r>
                    </a:p>
                  </a:txBody>
                  <a:tcPr marL="42157" marR="42157" marT="0" marB="0"/>
                </a:tc>
              </a:tr>
              <a:tr h="388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Корректировка Программы развития с учетом развития ЛРОС.</a:t>
                      </a:r>
                    </a:p>
                  </a:txBody>
                  <a:tcPr marL="42157" marR="4215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май 2023</a:t>
                      </a:r>
                    </a:p>
                  </a:txBody>
                  <a:tcPr marL="42157" marR="4215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Директор</a:t>
                      </a:r>
                    </a:p>
                  </a:txBody>
                  <a:tcPr marL="42157" marR="42157" marT="0" marB="0"/>
                </a:tc>
              </a:tr>
              <a:tr h="5830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приказов о составе проектной команды и творческих групп</a:t>
                      </a:r>
                    </a:p>
                  </a:txBody>
                  <a:tcPr marL="42157" marR="4215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2023</a:t>
                      </a:r>
                    </a:p>
                  </a:txBody>
                  <a:tcPr marL="42157" marR="4215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Директор</a:t>
                      </a:r>
                    </a:p>
                  </a:txBody>
                  <a:tcPr marL="42157" marR="42157" marT="0" marB="0"/>
                </a:tc>
              </a:tr>
              <a:tr h="7774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Обсуждение проектов документов и их согласование, принятие на педагогическом совете, управляющем совете.</a:t>
                      </a:r>
                    </a:p>
                  </a:txBody>
                  <a:tcPr marL="42157" marR="4215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– апрель 2023</a:t>
                      </a:r>
                    </a:p>
                  </a:txBody>
                  <a:tcPr marL="42157" marR="4215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Директор</a:t>
                      </a:r>
                    </a:p>
                  </a:txBody>
                  <a:tcPr marL="42157" marR="42157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pPr lvl="0"/>
            <a:r>
              <a:rPr lang="ru-RU" sz="2800" b="1" dirty="0"/>
              <a:t>План реализации проекта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707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7494773"/>
              </p:ext>
            </p:extLst>
          </p:nvPr>
        </p:nvGraphicFramePr>
        <p:xfrm>
          <a:off x="467544" y="1272382"/>
          <a:ext cx="8280920" cy="48063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"/>
                <a:gridCol w="2808312"/>
                <a:gridCol w="2841978"/>
                <a:gridCol w="1243307"/>
                <a:gridCol w="1243307"/>
              </a:tblGrid>
              <a:tr h="1605987">
                <a:tc rowSpan="4">
                  <a:txBody>
                    <a:bodyPr/>
                    <a:lstStyle/>
                    <a:p>
                      <a:pPr marL="40894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750" marR="54750" marT="0" marB="0"/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 Организация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 и проведение мероприятий по реализации  Дорожной  карты проекта (комплексные изменения во всех трёх компонентах (пространственно-предметный,  организационно-технологический и социальный компонент) образовательной среды МКОУ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Покатеевская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СОШ)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Информирование родительской общественности о ходе реализации Проекта Общешкольное родительское собрание по теме: «Развитие личностно-развивающей образовательной среды в МКОУ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Покатеевская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СОШ».</a:t>
                      </a: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Ноябрь 2022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Май 2023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Ноябрь 2023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Май 2024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Ноябрь 2024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Февраль 2025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Директор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750" marR="54750" marT="0" marB="0"/>
                </a:tc>
              </a:tr>
              <a:tr h="7299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Преобразование инфраструктуры школы и её компонентов, в соответствии с разработанным планом</a:t>
                      </a: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2023-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Декабрь 2024</a:t>
                      </a: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Директор</a:t>
                      </a:r>
                    </a:p>
                  </a:txBody>
                  <a:tcPr marL="54750" marR="54750" marT="0" marB="0"/>
                </a:tc>
              </a:tr>
              <a:tr h="7299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Педсовет тема: «Проектирование Модели ЛРОС в МКОУ Покатеевская СОШ».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2023</a:t>
                      </a: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Директор</a:t>
                      </a:r>
                    </a:p>
                  </a:txBody>
                  <a:tcPr marL="54750" marR="54750" marT="0" marB="0"/>
                </a:tc>
              </a:tr>
              <a:tr h="1459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программ и проведение мероприятий по теме «Актуализация модели внеурочной деятельности»: Введение курса СЭР в начальной школе (1-4 класс) «Развитие личностного потенциала подростков» 5-9 кл</a:t>
                      </a: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 2023</a:t>
                      </a: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тематической рабочей группы</a:t>
                      </a:r>
                    </a:p>
                  </a:txBody>
                  <a:tcPr marL="54750" marR="5475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000" b="1" dirty="0"/>
              <a:t>План реализации проекта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5664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1113651"/>
              </p:ext>
            </p:extLst>
          </p:nvPr>
        </p:nvGraphicFramePr>
        <p:xfrm>
          <a:off x="323527" y="620685"/>
          <a:ext cx="8496946" cy="60486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5536"/>
                <a:gridCol w="1428690"/>
                <a:gridCol w="1052720"/>
              </a:tblGrid>
              <a:tr h="4357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Управленческие семинары</a:t>
                      </a:r>
                    </a:p>
                  </a:txBody>
                  <a:tcPr marL="44752" marR="4475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Март 2023-март 2024</a:t>
                      </a:r>
                    </a:p>
                  </a:txBody>
                  <a:tcPr marL="44752" marR="4475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Замдиректора по УВР</a:t>
                      </a:r>
                    </a:p>
                  </a:txBody>
                  <a:tcPr marL="44752" marR="44752" marT="0" marB="0"/>
                </a:tc>
              </a:tr>
              <a:tr h="2178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Заседание Управляющего совета</a:t>
                      </a:r>
                    </a:p>
                  </a:txBody>
                  <a:tcPr marL="44752" marR="4475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21.03.2023</a:t>
                      </a:r>
                    </a:p>
                  </a:txBody>
                  <a:tcPr marL="44752" marR="4475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Директор </a:t>
                      </a:r>
                    </a:p>
                  </a:txBody>
                  <a:tcPr marL="44752" marR="44752" marT="0" marB="0"/>
                </a:tc>
              </a:tr>
              <a:tr h="8715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 методических недель.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Взаимопосещение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уроков,  занятий внеурочной деятельности. Создание банка данных методических разработок. Представление опыта работы на районном уровне.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752" marR="4475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 2023-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Май 2024г</a:t>
                      </a:r>
                    </a:p>
                  </a:txBody>
                  <a:tcPr marL="44752" marR="4475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Замдиректора </a:t>
                      </a:r>
                    </a:p>
                  </a:txBody>
                  <a:tcPr marL="44752" marR="44752" marT="0" marB="0"/>
                </a:tc>
              </a:tr>
              <a:tr h="4357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круглых столов для координации и принятия общих решений различных звеньев по развитию ЛРОС.</a:t>
                      </a:r>
                    </a:p>
                  </a:txBody>
                  <a:tcPr marL="44752" marR="4475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Один раз в четверть</a:t>
                      </a:r>
                    </a:p>
                  </a:txBody>
                  <a:tcPr marL="44752" marR="4475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Директор</a:t>
                      </a:r>
                    </a:p>
                  </a:txBody>
                  <a:tcPr marL="44752" marR="44752" marT="0" marB="0"/>
                </a:tc>
              </a:tr>
              <a:tr h="4357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Сетевое взаимодействие с другими организациями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752" marR="4475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Весенние каникулы</a:t>
                      </a:r>
                    </a:p>
                  </a:txBody>
                  <a:tcPr marL="44752" marR="4475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 -психолог</a:t>
                      </a:r>
                    </a:p>
                  </a:txBody>
                  <a:tcPr marL="44752" marR="44752" marT="0" marB="0"/>
                </a:tc>
              </a:tr>
              <a:tr h="4357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открытых дверей  «Развитие ЛП подростков»,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752" marR="4475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Ноябрь 2023</a:t>
                      </a:r>
                    </a:p>
                  </a:txBody>
                  <a:tcPr marL="44752" marR="4475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Замдиректора по ВР</a:t>
                      </a:r>
                    </a:p>
                  </a:txBody>
                  <a:tcPr marL="44752" marR="44752" marT="0" marB="0"/>
                </a:tc>
              </a:tr>
              <a:tr h="4357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Экспертиза образовательной среды школы по итогам реализации 1 года проекта ЛРОС</a:t>
                      </a:r>
                    </a:p>
                  </a:txBody>
                  <a:tcPr marL="44752" marR="4475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Декабрь 2023</a:t>
                      </a:r>
                    </a:p>
                  </a:txBody>
                  <a:tcPr marL="44752" marR="4475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Директор</a:t>
                      </a:r>
                    </a:p>
                  </a:txBody>
                  <a:tcPr marL="44752" marR="44752" marT="0" marB="0"/>
                </a:tc>
              </a:tr>
              <a:tr h="4637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межпоселкового мероприятия для школьников </a:t>
                      </a:r>
                    </a:p>
                  </a:txBody>
                  <a:tcPr marL="44752" marR="4475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май  2024 г</a:t>
                      </a:r>
                    </a:p>
                  </a:txBody>
                  <a:tcPr marL="44752" marR="4475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Замдиректора по ВР</a:t>
                      </a:r>
                    </a:p>
                  </a:txBody>
                  <a:tcPr marL="44752" marR="44752" marT="0" marB="0"/>
                </a:tc>
              </a:tr>
              <a:tr h="3112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Конкурс методических разработок «4К» («Четверка»)</a:t>
                      </a:r>
                    </a:p>
                  </a:txBody>
                  <a:tcPr marL="44752" marR="4475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 .2024</a:t>
                      </a:r>
                    </a:p>
                  </a:txBody>
                  <a:tcPr marL="44752" marR="4475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Замдиректора по УВР</a:t>
                      </a:r>
                    </a:p>
                  </a:txBody>
                  <a:tcPr marL="44752" marR="44752" marT="0" marB="0"/>
                </a:tc>
              </a:tr>
              <a:tr h="4357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Тренинги эффективного общения с подростками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Открытые занятия «Развитие ЛП подростков».</a:t>
                      </a:r>
                    </a:p>
                  </a:txBody>
                  <a:tcPr marL="44752" marR="4475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 2023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Ноябрь 2024</a:t>
                      </a:r>
                    </a:p>
                  </a:txBody>
                  <a:tcPr marL="44752" marR="4475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 -психолог</a:t>
                      </a:r>
                    </a:p>
                  </a:txBody>
                  <a:tcPr marL="44752" marR="44752" marT="0" marB="0"/>
                </a:tc>
              </a:tr>
              <a:tr h="6536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Сборка, оформление предложенных идей, размещение проекта решения теме «Актуализация модели внеурочной деятельности» на сайте для обсуждения, сбора предложений, согласований</a:t>
                      </a:r>
                    </a:p>
                  </a:txBody>
                  <a:tcPr marL="44752" marR="4475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Май 2023</a:t>
                      </a:r>
                    </a:p>
                  </a:txBody>
                  <a:tcPr marL="44752" marR="4475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тематической рабочей группы</a:t>
                      </a:r>
                    </a:p>
                  </a:txBody>
                  <a:tcPr marL="44752" marR="44752" marT="0" marB="0"/>
                </a:tc>
              </a:tr>
              <a:tr h="466909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Фестиваль детско – взрослых  проектов 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752" marR="4475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Май 2023</a:t>
                      </a:r>
                    </a:p>
                  </a:txBody>
                  <a:tcPr marL="44752" marR="4475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 проектной мастерской</a:t>
                      </a:r>
                    </a:p>
                  </a:txBody>
                  <a:tcPr marL="44752" marR="44752" marT="0" marB="0"/>
                </a:tc>
              </a:tr>
              <a:tr h="448881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группы в социальных сетях «Выпускник»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752" marR="4475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Сентябрь 2023</a:t>
                      </a:r>
                    </a:p>
                  </a:txBody>
                  <a:tcPr marL="44752" marR="4475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 директора по ВР</a:t>
                      </a:r>
                    </a:p>
                  </a:txBody>
                  <a:tcPr marL="44752" marR="44752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>План реализации проекта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6338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Федеральным законом "Об образовании в Российской Федерации" N 273-ФЗ от 29 декабря 2012 года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Ст. 28 п.7  к компетенции образовательной организации в установленной сфере деятельности относится   разработка и утверждение по согласованию с учредителем программы развития образовательной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организации.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профессиональном стандарте руководителя общеобразовательной организации п 3.2.3. трудовая функция руководителя – Обеспечение развития общеобразовательной организации.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соответствии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 Федеральным проектом  «Школа Министерства просвещения Российской Федерации» :  «формирование единого образовательного пространства,    обеспечивающего   качественное доступное общее образование во   всех регионах страны для     каждого   ребенка в соответствии с его   потребностями и интересами независимо от социальных и   экономических факторов …»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разработки проекта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9308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5202472"/>
              </p:ext>
            </p:extLst>
          </p:nvPr>
        </p:nvGraphicFramePr>
        <p:xfrm>
          <a:off x="395536" y="1412776"/>
          <a:ext cx="8280919" cy="43096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7221"/>
                <a:gridCol w="1760517"/>
                <a:gridCol w="3041324"/>
                <a:gridCol w="1458917"/>
                <a:gridCol w="1682940"/>
              </a:tblGrid>
              <a:tr h="4309685">
                <a:tc>
                  <a:txBody>
                    <a:bodyPr/>
                    <a:lstStyle/>
                    <a:p>
                      <a:pPr marL="180340"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эффективности реализованного проекта для  всех участников образовательных отношений.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Экспертиза образовательной среды школы по итогам реализации 2 года проекта ЛРОС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Анализ, обобщение, оформление результатов и размещение на сайте школы (в отчете по результатам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самообследования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Публичного отчета школы.)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15.12.2024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15.01.2025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Директор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План реализации проекта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3527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5000" b="1" i="1" dirty="0" smtClean="0">
                <a:latin typeface="Times New Roman" pitchFamily="18" charset="0"/>
                <a:cs typeface="Times New Roman" pitchFamily="18" charset="0"/>
              </a:rPr>
              <a:t>Для МКОУ </a:t>
            </a:r>
            <a:r>
              <a:rPr lang="ru-RU" sz="5000" b="1" i="1" dirty="0" err="1" smtClean="0">
                <a:latin typeface="Times New Roman" pitchFamily="18" charset="0"/>
                <a:cs typeface="Times New Roman" pitchFamily="18" charset="0"/>
              </a:rPr>
              <a:t>Покатеевская</a:t>
            </a:r>
            <a:r>
              <a:rPr lang="ru-RU" sz="5000" b="1" i="1" dirty="0" smtClean="0">
                <a:latin typeface="Times New Roman" pitchFamily="18" charset="0"/>
                <a:cs typeface="Times New Roman" pitchFamily="18" charset="0"/>
              </a:rPr>
              <a:t> СОШ </a:t>
            </a:r>
          </a:p>
          <a:p>
            <a:r>
              <a:rPr lang="ru-RU" sz="5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Обновлена личностно – развивающая образовательная среда, обеспечивающая формирование и  развитие современных компетенций  всех участников образовательных   отношений  со следующими</a:t>
            </a:r>
            <a:r>
              <a:rPr lang="ru-RU" sz="5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характеристиками:</a:t>
            </a:r>
            <a:endParaRPr lang="ru-RU" sz="5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Позитивная динамика изменения  организационно-технологического компонента школьной среды (Профессиональный рост педагогов, обученных новым компетентностям, применение +   распространение опыта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 Педагоги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 школы при поддержке и сопровождении управленческой команды смогут обеспечивать качественные изменения образовательных результатов за счёт кооперации со всеми участниками образовательных отношений и взаимодействием с внешними партнерами. </a:t>
            </a:r>
          </a:p>
          <a:p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Поддержка индивидуальности личности ребёнка, развитие её творческих способностей, инициативности, умений работать в команде, ориентироваться в нарастающем потоке информации  будет способствовать  становлению </a:t>
            </a: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творческой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 образовательной среды.</a:t>
            </a:r>
          </a:p>
          <a:p>
            <a:pPr lvl="0"/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Усилены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такие параметры</a:t>
            </a:r>
            <a:r>
              <a:rPr lang="ru-RU" sz="5600" b="1" i="1" dirty="0">
                <a:latin typeface="Times New Roman" pitchFamily="18" charset="0"/>
                <a:cs typeface="Times New Roman" pitchFamily="18" charset="0"/>
              </a:rPr>
              <a:t> личностно – развивающей  образовательной  среды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 как широта, когерентность, социальная активность,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осознаваемость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Усиление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«семейного» и   «инновационного» типа организационной культуры школы за счет формирования устойчивого позитивного отношения к школе, повышения уровня </a:t>
            </a:r>
            <a:r>
              <a:rPr lang="ru-RU" sz="5600" dirty="0" err="1">
                <a:latin typeface="Times New Roman" pitchFamily="18" charset="0"/>
                <a:cs typeface="Times New Roman" pitchFamily="18" charset="0"/>
              </a:rPr>
              <a:t>осознаваемости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 образовательной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среды.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Коллектив школы делает акцент на приобретении и развитии новых образовательных подходов, технологий и методик,  навыков внутригруппового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взаимодействия</a:t>
            </a:r>
          </a:p>
          <a:p>
            <a:pPr lvl="0"/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Использование инструментов экспертизы школьной среды позволит управленческой команде </a:t>
            </a:r>
            <a:r>
              <a:rPr lang="ru-RU" sz="5600" dirty="0" err="1">
                <a:latin typeface="Times New Roman" pitchFamily="18" charset="0"/>
                <a:cs typeface="Times New Roman" pitchFamily="18" charset="0"/>
              </a:rPr>
              <a:t>мониторить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 процесс изменения, внося коррективы в дальнейшую траекторию развития 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школы</a:t>
            </a:r>
          </a:p>
          <a:p>
            <a:pPr marL="109728" indent="0">
              <a:buNone/>
            </a:pP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Повысится уровень удовлетворённости родителей, учащихся и педагогов деятельностью ОО, повысится имидж школы в местном и районном педагогическом сообществе. </a:t>
            </a:r>
          </a:p>
          <a:p>
            <a:pPr marL="0" indent="0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Эффекты / Критерии реализации проекта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75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Мониторинг реализации проекта осуществляется в ходе  управленческого цикла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точкам контроля достижения входных, промежуточных и итоговых  результатов, обозначенных в плане мероприятий;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рефлексии хода реализации проекта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качества получаемых результатов;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степени удовлетворенности всех участников образовательных отношений возможностью участия в принятии управленческих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решений.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Мониторинг реализации проекта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7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6692047"/>
              </p:ext>
            </p:extLst>
          </p:nvPr>
        </p:nvGraphicFramePr>
        <p:xfrm>
          <a:off x="467544" y="906349"/>
          <a:ext cx="8229600" cy="5524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0"/>
                <a:gridCol w="3600400"/>
                <a:gridCol w="1872208"/>
                <a:gridCol w="2396952"/>
              </a:tblGrid>
              <a:tr h="1678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2937" marR="6293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 / статьи затрат</a:t>
                      </a:r>
                    </a:p>
                  </a:txBody>
                  <a:tcPr marL="62937" marR="6293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</a:p>
                  </a:txBody>
                  <a:tcPr marL="62937" marR="6293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 </a:t>
                      </a:r>
                    </a:p>
                  </a:txBody>
                  <a:tcPr marL="62937" marR="62937" marT="0" marB="0" anchor="ctr"/>
                </a:tc>
              </a:tr>
              <a:tr h="45629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2937" marR="62937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Зонирование пространства школы (открытая стена)</a:t>
                      </a:r>
                    </a:p>
                  </a:txBody>
                  <a:tcPr marL="62937" marR="629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Краска грифельная </a:t>
                      </a:r>
                    </a:p>
                    <a:p>
                      <a:pPr algn="ctr"/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10л* 1000.00 = 10 000</a:t>
                      </a:r>
                    </a:p>
                  </a:txBody>
                  <a:tcPr marL="62937" marR="62937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Краевая субвенция</a:t>
                      </a:r>
                    </a:p>
                  </a:txBody>
                  <a:tcPr marL="62937" marR="62937" marT="0" marB="0"/>
                </a:tc>
              </a:tr>
              <a:tr h="503496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2937" marR="62937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Включение детей в организацию школьного пространства: Кабинет моей мечты»</a:t>
                      </a:r>
                    </a:p>
                  </a:txBody>
                  <a:tcPr marL="62937" marR="629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кабинет -100 000,00</a:t>
                      </a:r>
                    </a:p>
                  </a:txBody>
                  <a:tcPr marL="62937" marR="62937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Краевая субвенция</a:t>
                      </a:r>
                    </a:p>
                  </a:txBody>
                  <a:tcPr marL="62937" marR="62937" marT="0" marB="0"/>
                </a:tc>
              </a:tr>
              <a:tr h="743763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2937" marR="629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Событийный дизайн (фотозоны, оформление рекреаций школы)</a:t>
                      </a:r>
                    </a:p>
                    <a:p>
                      <a:pPr algn="just"/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937" marR="629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Расходные материалы </a:t>
                      </a:r>
                    </a:p>
                    <a:p>
                      <a:pPr algn="ctr"/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10 000,00</a:t>
                      </a:r>
                    </a:p>
                  </a:txBody>
                  <a:tcPr marL="62937" marR="62937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Внебюджетные средства</a:t>
                      </a:r>
                    </a:p>
                  </a:txBody>
                  <a:tcPr marL="62937" marR="62937" marT="0" marB="0"/>
                </a:tc>
              </a:tr>
              <a:tr h="457497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2937" marR="629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Игровые зоны в рекреациях  «Уютный уголок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37" marR="629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рекреация *100 000,00</a:t>
                      </a:r>
                    </a:p>
                  </a:txBody>
                  <a:tcPr marL="62937" marR="62937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Краевая субвенция</a:t>
                      </a:r>
                    </a:p>
                  </a:txBody>
                  <a:tcPr marL="62937" marR="62937" marT="0" marB="0"/>
                </a:tc>
              </a:tr>
              <a:tr h="503496"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937" marR="62937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затраты на проведение семинаров, круглых столов.</a:t>
                      </a:r>
                    </a:p>
                    <a:p>
                      <a:pPr algn="just"/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педагогов</a:t>
                      </a:r>
                    </a:p>
                  </a:txBody>
                  <a:tcPr marL="62937" marR="629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часа</a:t>
                      </a:r>
                    </a:p>
                  </a:txBody>
                  <a:tcPr marL="62937" marR="62937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Каникулярное рабочее время</a:t>
                      </a:r>
                    </a:p>
                  </a:txBody>
                  <a:tcPr marL="62937" marR="62937" marT="0" marB="0"/>
                </a:tc>
              </a:tr>
              <a:tr h="1174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обучающихся</a:t>
                      </a:r>
                    </a:p>
                  </a:txBody>
                  <a:tcPr marL="62937" marR="629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часа</a:t>
                      </a:r>
                    </a:p>
                  </a:txBody>
                  <a:tcPr marL="62937" marR="62937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Каникулярное время для проведения внеурочной работы, ориентированной на формирование коммуникативных, регулятивных УУД</a:t>
                      </a:r>
                    </a:p>
                  </a:txBody>
                  <a:tcPr marL="62937" marR="62937" marT="0" marB="0"/>
                </a:tc>
              </a:tr>
              <a:tr h="1678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родителей</a:t>
                      </a:r>
                    </a:p>
                  </a:txBody>
                  <a:tcPr marL="62937" marR="629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10часов</a:t>
                      </a:r>
                    </a:p>
                  </a:txBody>
                  <a:tcPr marL="62937" marR="62937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Вечернее время</a:t>
                      </a:r>
                    </a:p>
                  </a:txBody>
                  <a:tcPr marL="62937" marR="62937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Ресурсное обеспечение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31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9779786"/>
              </p:ext>
            </p:extLst>
          </p:nvPr>
        </p:nvGraphicFramePr>
        <p:xfrm>
          <a:off x="395536" y="980728"/>
          <a:ext cx="8280920" cy="46217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2918"/>
                <a:gridCol w="3104174"/>
                <a:gridCol w="3183828"/>
              </a:tblGrid>
              <a:tr h="2656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Меры предупреждения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Пути их минимизации</a:t>
                      </a:r>
                    </a:p>
                  </a:txBody>
                  <a:tcPr marL="68580" marR="68580" marT="0" marB="0"/>
                </a:tc>
              </a:tr>
              <a:tr h="23266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Неготовность или нежелание отдельных педагогов к изменениям  т.к. это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затратно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по времени, и интеллектуально, и эмоционально.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 работы профессиональных  образовательных сообществ. Организация  семинаров по оказанию  помощи в организации деятельности.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Тренинги  направленные  на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командообразование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тимбилдинги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Постепенное погружение в тему.  Психологическое сопровождение.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Обучение (методическое сопровождение).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Ответственная, внимательная  работа с мнениями, идеями, предложениями, критикой и т.п. суждениями участников работ.</a:t>
                      </a:r>
                    </a:p>
                  </a:txBody>
                  <a:tcPr marL="68580" marR="68580" marT="0" marB="0"/>
                </a:tc>
              </a:tr>
              <a:tr h="96837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поддержки идеи со стороны родителей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 встреч по информированию  родителей.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разъяснительная работа Вовлечение в школьные события, приглашение на занятия по развитию СЭР и ЛП</a:t>
                      </a:r>
                    </a:p>
                  </a:txBody>
                  <a:tcPr marL="68580" marR="68580" marT="0" marB="0"/>
                </a:tc>
              </a:tr>
              <a:tr h="7968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Недостаточное финансирование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Привлечение средств грантовых конкурсов, социальных партнеров.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Основные риски проекта и пути их минимизации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3960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buSzPct val="25000"/>
            </a:pPr>
            <a:fld id="{2641A70E-2BE0-49B0-9C55-939044C56C94}" type="slidenum">
              <a:rPr lang="ru-RU" smtClean="0">
                <a:solidFill>
                  <a:schemeClr val="tx2"/>
                </a:solidFill>
                <a:ea typeface="Calibri" pitchFamily="34" charset="0"/>
                <a:cs typeface="Calibri" pitchFamily="34" charset="0"/>
                <a:sym typeface="Calibri" pitchFamily="34" charset="0"/>
              </a:rPr>
              <a:pPr eaLnBrk="1" hangingPunct="1">
                <a:buSzPct val="25000"/>
              </a:pPr>
              <a:t>3</a:t>
            </a:fld>
            <a:endParaRPr lang="ru-RU" dirty="0" smtClean="0">
              <a:solidFill>
                <a:schemeClr val="tx2"/>
              </a:solidFill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темы проекта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43510" y="4235847"/>
            <a:ext cx="153080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10-11 классы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00808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8531" y="792867"/>
            <a:ext cx="86044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управленческо - педагогического анализа социального компонента школьной среды  была проведена диагностика организационной культуры педагогического коллектива, что позволило установить соотношение в коллективе элементов различных типов корпоративной культуры  педагогов</a:t>
            </a:r>
            <a:r>
              <a:rPr lang="ru-RU" sz="1600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04065" y="1885474"/>
            <a:ext cx="42707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структуре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организационной культуры школы сложилось равное соотношение элементов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семейной  и инновационной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типов культур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(по 26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%).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58726" y="2824192"/>
            <a:ext cx="43005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Доля  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результативной  культуры   (28%)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 составляет наибольший процент.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Это подтверждается тем, что с одной стороны большинство педагогов ориентировано на достижение образовательного результата, педагоги отличаются целеустремленностью, школа связывается воедино стремлением к достижению высоких образовательных результатов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34930" y="4774237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Признаки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ролевой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культуры немного ниже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(20%)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Характеризуется, с одной стороны, стабильностью и контролем, а с другой — внутренним фокусом и интеграцией Деятельностью педагогов управляют четкие правила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инструкции.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9529" y="4941168"/>
            <a:ext cx="41534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перспективе коллектив видит преобладание семейного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(34%)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 инновационного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(28%)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типа организационной культуры,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 счет снижения в большей мере показателя результативной  культуры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(21%)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и ролевой культуры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(16%)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995690"/>
              </p:ext>
            </p:extLst>
          </p:nvPr>
        </p:nvGraphicFramePr>
        <p:xfrm>
          <a:off x="309529" y="1870086"/>
          <a:ext cx="4046446" cy="3071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Слайд" r:id="rId3" imgW="4533807" imgH="3400154" progId="PowerPoint.Slide.12">
                  <p:embed/>
                </p:oleObj>
              </mc:Choice>
              <mc:Fallback>
                <p:oleObj name="Слайд" r:id="rId3" imgW="4533807" imgH="3400154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29" y="1870086"/>
                        <a:ext cx="4046446" cy="30710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921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buSzPct val="25000"/>
            </a:pPr>
            <a:fld id="{2641A70E-2BE0-49B0-9C55-939044C56C94}" type="slidenum">
              <a:rPr lang="ru-RU" smtClean="0">
                <a:solidFill>
                  <a:schemeClr val="tx2"/>
                </a:solidFill>
                <a:ea typeface="Calibri" pitchFamily="34" charset="0"/>
                <a:cs typeface="Calibri" pitchFamily="34" charset="0"/>
                <a:sym typeface="Calibri" pitchFamily="34" charset="0"/>
              </a:rPr>
              <a:pPr eaLnBrk="1" hangingPunct="1">
                <a:buSzPct val="25000"/>
              </a:pPr>
              <a:t>4</a:t>
            </a:fld>
            <a:endParaRPr lang="ru-RU" smtClean="0">
              <a:solidFill>
                <a:schemeClr val="tx2"/>
              </a:solidFill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темы проекта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Результат диагностики «Методика анализа образовательной модели среды»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43510" y="4235847"/>
            <a:ext cx="153080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10-11 классы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0730" y="1700808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25"/>
          <p:cNvGrpSpPr>
            <a:grpSpLocks/>
          </p:cNvGrpSpPr>
          <p:nvPr/>
        </p:nvGrpSpPr>
        <p:grpSpPr bwMode="auto">
          <a:xfrm>
            <a:off x="147183" y="1742204"/>
            <a:ext cx="4930829" cy="3486996"/>
            <a:chOff x="884" y="0"/>
            <a:chExt cx="59532" cy="36858"/>
          </a:xfrm>
        </p:grpSpPr>
        <p:grpSp>
          <p:nvGrpSpPr>
            <p:cNvPr id="14" name="object 9"/>
            <p:cNvGrpSpPr>
              <a:grpSpLocks/>
            </p:cNvGrpSpPr>
            <p:nvPr/>
          </p:nvGrpSpPr>
          <p:grpSpPr bwMode="auto">
            <a:xfrm>
              <a:off x="8220" y="0"/>
              <a:ext cx="47405" cy="34192"/>
              <a:chOff x="8220" y="0"/>
              <a:chExt cx="47405" cy="34192"/>
            </a:xfrm>
          </p:grpSpPr>
          <p:pic>
            <p:nvPicPr>
              <p:cNvPr id="30" name="object 1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83" y="21811"/>
                <a:ext cx="14029" cy="11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object 11"/>
              <p:cNvSpPr>
                <a:spLocks/>
              </p:cNvSpPr>
              <p:nvPr/>
            </p:nvSpPr>
            <p:spPr bwMode="auto">
              <a:xfrm>
                <a:off x="15357" y="21897"/>
                <a:ext cx="13544" cy="11030"/>
              </a:xfrm>
              <a:custGeom>
                <a:avLst/>
                <a:gdLst>
                  <a:gd name="T0" fmla="*/ 677114 w 1354454"/>
                  <a:gd name="T1" fmla="*/ 0 h 1102995"/>
                  <a:gd name="T2" fmla="*/ 572386 w 1354454"/>
                  <a:gd name="T3" fmla="*/ 6553 h 1102995"/>
                  <a:gd name="T4" fmla="*/ 472719 w 1354454"/>
                  <a:gd name="T5" fmla="*/ 25558 h 1102995"/>
                  <a:gd name="T6" fmla="*/ 379318 w 1354454"/>
                  <a:gd name="T7" fmla="*/ 56035 h 1102995"/>
                  <a:gd name="T8" fmla="*/ 293385 w 1354454"/>
                  <a:gd name="T9" fmla="*/ 97003 h 1102995"/>
                  <a:gd name="T10" fmla="*/ 216125 w 1354454"/>
                  <a:gd name="T11" fmla="*/ 147481 h 1102995"/>
                  <a:gd name="T12" fmla="*/ 148741 w 1354454"/>
                  <a:gd name="T13" fmla="*/ 206489 h 1102995"/>
                  <a:gd name="T14" fmla="*/ 92436 w 1354454"/>
                  <a:gd name="T15" fmla="*/ 273045 h 1102995"/>
                  <a:gd name="T16" fmla="*/ 48415 w 1354454"/>
                  <a:gd name="T17" fmla="*/ 346169 h 1102995"/>
                  <a:gd name="T18" fmla="*/ 17880 w 1354454"/>
                  <a:gd name="T19" fmla="*/ 424879 h 1102995"/>
                  <a:gd name="T20" fmla="*/ 2036 w 1354454"/>
                  <a:gd name="T21" fmla="*/ 508196 h 1102995"/>
                  <a:gd name="T22" fmla="*/ 2036 w 1354454"/>
                  <a:gd name="T23" fmla="*/ 594357 h 1102995"/>
                  <a:gd name="T24" fmla="*/ 17880 w 1354454"/>
                  <a:gd name="T25" fmla="*/ 677675 h 1102995"/>
                  <a:gd name="T26" fmla="*/ 48415 w 1354454"/>
                  <a:gd name="T27" fmla="*/ 756386 h 1102995"/>
                  <a:gd name="T28" fmla="*/ 92436 w 1354454"/>
                  <a:gd name="T29" fmla="*/ 829509 h 1102995"/>
                  <a:gd name="T30" fmla="*/ 148741 w 1354454"/>
                  <a:gd name="T31" fmla="*/ 896062 h 1102995"/>
                  <a:gd name="T32" fmla="*/ 216125 w 1354454"/>
                  <a:gd name="T33" fmla="*/ 955066 h 1102995"/>
                  <a:gd name="T34" fmla="*/ 293385 w 1354454"/>
                  <a:gd name="T35" fmla="*/ 1005541 h 1102995"/>
                  <a:gd name="T36" fmla="*/ 379318 w 1354454"/>
                  <a:gd name="T37" fmla="*/ 1046506 h 1102995"/>
                  <a:gd name="T38" fmla="*/ 472719 w 1354454"/>
                  <a:gd name="T39" fmla="*/ 1076980 h 1102995"/>
                  <a:gd name="T40" fmla="*/ 572386 w 1354454"/>
                  <a:gd name="T41" fmla="*/ 1095983 h 1102995"/>
                  <a:gd name="T42" fmla="*/ 677114 w 1354454"/>
                  <a:gd name="T43" fmla="*/ 1102536 h 1102995"/>
                  <a:gd name="T44" fmla="*/ 781801 w 1354454"/>
                  <a:gd name="T45" fmla="*/ 1095983 h 1102995"/>
                  <a:gd name="T46" fmla="*/ 881434 w 1354454"/>
                  <a:gd name="T47" fmla="*/ 1076980 h 1102995"/>
                  <a:gd name="T48" fmla="*/ 974808 w 1354454"/>
                  <a:gd name="T49" fmla="*/ 1046506 h 1102995"/>
                  <a:gd name="T50" fmla="*/ 1060719 w 1354454"/>
                  <a:gd name="T51" fmla="*/ 1005541 h 1102995"/>
                  <a:gd name="T52" fmla="*/ 1137963 w 1354454"/>
                  <a:gd name="T53" fmla="*/ 955066 h 1102995"/>
                  <a:gd name="T54" fmla="*/ 1205334 w 1354454"/>
                  <a:gd name="T55" fmla="*/ 896062 h 1102995"/>
                  <a:gd name="T56" fmla="*/ 1261631 w 1354454"/>
                  <a:gd name="T57" fmla="*/ 829509 h 1102995"/>
                  <a:gd name="T58" fmla="*/ 1305646 w 1354454"/>
                  <a:gd name="T59" fmla="*/ 756386 h 1102995"/>
                  <a:gd name="T60" fmla="*/ 1336178 w 1354454"/>
                  <a:gd name="T61" fmla="*/ 677675 h 1102995"/>
                  <a:gd name="T62" fmla="*/ 1352021 w 1354454"/>
                  <a:gd name="T63" fmla="*/ 594357 h 1102995"/>
                  <a:gd name="T64" fmla="*/ 1354057 w 1354454"/>
                  <a:gd name="T65" fmla="*/ 0 h 1102995"/>
                  <a:gd name="T66" fmla="*/ 0 w 1354454"/>
                  <a:gd name="T67" fmla="*/ 0 h 1102995"/>
                  <a:gd name="T68" fmla="*/ 1354454 w 1354454"/>
                  <a:gd name="T69" fmla="*/ 1102995 h 11029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T66" t="T67" r="T68" b="T69"/>
                <a:pathLst>
                  <a:path w="1354454" h="1102995">
                    <a:moveTo>
                      <a:pt x="1354057" y="0"/>
                    </a:moveTo>
                    <a:lnTo>
                      <a:pt x="677114" y="0"/>
                    </a:lnTo>
                    <a:lnTo>
                      <a:pt x="624193" y="1658"/>
                    </a:lnTo>
                    <a:lnTo>
                      <a:pt x="572386" y="6553"/>
                    </a:lnTo>
                    <a:lnTo>
                      <a:pt x="521845" y="14560"/>
                    </a:lnTo>
                    <a:lnTo>
                      <a:pt x="472719" y="25558"/>
                    </a:lnTo>
                    <a:lnTo>
                      <a:pt x="425160" y="39424"/>
                    </a:lnTo>
                    <a:lnTo>
                      <a:pt x="379318" y="56035"/>
                    </a:lnTo>
                    <a:lnTo>
                      <a:pt x="335343" y="75269"/>
                    </a:lnTo>
                    <a:lnTo>
                      <a:pt x="293385" y="97003"/>
                    </a:lnTo>
                    <a:lnTo>
                      <a:pt x="253596" y="121115"/>
                    </a:lnTo>
                    <a:lnTo>
                      <a:pt x="216125" y="147481"/>
                    </a:lnTo>
                    <a:lnTo>
                      <a:pt x="181123" y="175980"/>
                    </a:lnTo>
                    <a:lnTo>
                      <a:pt x="148741" y="206489"/>
                    </a:lnTo>
                    <a:lnTo>
                      <a:pt x="119128" y="238885"/>
                    </a:lnTo>
                    <a:lnTo>
                      <a:pt x="92436" y="273045"/>
                    </a:lnTo>
                    <a:lnTo>
                      <a:pt x="68815" y="308847"/>
                    </a:lnTo>
                    <a:lnTo>
                      <a:pt x="48415" y="346169"/>
                    </a:lnTo>
                    <a:lnTo>
                      <a:pt x="31387" y="384887"/>
                    </a:lnTo>
                    <a:lnTo>
                      <a:pt x="17880" y="424879"/>
                    </a:lnTo>
                    <a:lnTo>
                      <a:pt x="8047" y="466023"/>
                    </a:lnTo>
                    <a:lnTo>
                      <a:pt x="2036" y="508196"/>
                    </a:lnTo>
                    <a:lnTo>
                      <a:pt x="0" y="551275"/>
                    </a:lnTo>
                    <a:lnTo>
                      <a:pt x="2036" y="594357"/>
                    </a:lnTo>
                    <a:lnTo>
                      <a:pt x="8047" y="636531"/>
                    </a:lnTo>
                    <a:lnTo>
                      <a:pt x="17880" y="677675"/>
                    </a:lnTo>
                    <a:lnTo>
                      <a:pt x="31387" y="717668"/>
                    </a:lnTo>
                    <a:lnTo>
                      <a:pt x="48415" y="756386"/>
                    </a:lnTo>
                    <a:lnTo>
                      <a:pt x="68815" y="793707"/>
                    </a:lnTo>
                    <a:lnTo>
                      <a:pt x="92436" y="829509"/>
                    </a:lnTo>
                    <a:lnTo>
                      <a:pt x="119128" y="863668"/>
                    </a:lnTo>
                    <a:lnTo>
                      <a:pt x="148741" y="896062"/>
                    </a:lnTo>
                    <a:lnTo>
                      <a:pt x="181123" y="926569"/>
                    </a:lnTo>
                    <a:lnTo>
                      <a:pt x="216125" y="955066"/>
                    </a:lnTo>
                    <a:lnTo>
                      <a:pt x="253596" y="981431"/>
                    </a:lnTo>
                    <a:lnTo>
                      <a:pt x="293385" y="1005541"/>
                    </a:lnTo>
                    <a:lnTo>
                      <a:pt x="335343" y="1027273"/>
                    </a:lnTo>
                    <a:lnTo>
                      <a:pt x="379318" y="1046506"/>
                    </a:lnTo>
                    <a:lnTo>
                      <a:pt x="425160" y="1063115"/>
                    </a:lnTo>
                    <a:lnTo>
                      <a:pt x="472719" y="1076980"/>
                    </a:lnTo>
                    <a:lnTo>
                      <a:pt x="521845" y="1087977"/>
                    </a:lnTo>
                    <a:lnTo>
                      <a:pt x="572386" y="1095983"/>
                    </a:lnTo>
                    <a:lnTo>
                      <a:pt x="624193" y="1100877"/>
                    </a:lnTo>
                    <a:lnTo>
                      <a:pt x="677114" y="1102536"/>
                    </a:lnTo>
                    <a:lnTo>
                      <a:pt x="730014" y="1100877"/>
                    </a:lnTo>
                    <a:lnTo>
                      <a:pt x="781801" y="1095983"/>
                    </a:lnTo>
                    <a:lnTo>
                      <a:pt x="832325" y="1087977"/>
                    </a:lnTo>
                    <a:lnTo>
                      <a:pt x="881434" y="1076980"/>
                    </a:lnTo>
                    <a:lnTo>
                      <a:pt x="928979" y="1063115"/>
                    </a:lnTo>
                    <a:lnTo>
                      <a:pt x="974808" y="1046506"/>
                    </a:lnTo>
                    <a:lnTo>
                      <a:pt x="1018772" y="1027273"/>
                    </a:lnTo>
                    <a:lnTo>
                      <a:pt x="1060719" y="1005541"/>
                    </a:lnTo>
                    <a:lnTo>
                      <a:pt x="1100499" y="981431"/>
                    </a:lnTo>
                    <a:lnTo>
                      <a:pt x="1137963" y="955066"/>
                    </a:lnTo>
                    <a:lnTo>
                      <a:pt x="1172958" y="926569"/>
                    </a:lnTo>
                    <a:lnTo>
                      <a:pt x="1205334" y="896062"/>
                    </a:lnTo>
                    <a:lnTo>
                      <a:pt x="1234942" y="863668"/>
                    </a:lnTo>
                    <a:lnTo>
                      <a:pt x="1261631" y="829509"/>
                    </a:lnTo>
                    <a:lnTo>
                      <a:pt x="1285249" y="793707"/>
                    </a:lnTo>
                    <a:lnTo>
                      <a:pt x="1305646" y="756386"/>
                    </a:lnTo>
                    <a:lnTo>
                      <a:pt x="1322673" y="717668"/>
                    </a:lnTo>
                    <a:lnTo>
                      <a:pt x="1336178" y="677675"/>
                    </a:lnTo>
                    <a:lnTo>
                      <a:pt x="1346011" y="636531"/>
                    </a:lnTo>
                    <a:lnTo>
                      <a:pt x="1352021" y="594357"/>
                    </a:lnTo>
                    <a:lnTo>
                      <a:pt x="1354057" y="551275"/>
                    </a:lnTo>
                    <a:lnTo>
                      <a:pt x="1354057" y="0"/>
                    </a:lnTo>
                    <a:close/>
                  </a:path>
                </a:pathLst>
              </a:custGeom>
              <a:solidFill>
                <a:srgbClr val="56D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7168" name="object 1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67" y="27155"/>
                <a:ext cx="7461" cy="44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169" name="object 13"/>
              <p:cNvSpPr>
                <a:spLocks/>
              </p:cNvSpPr>
              <p:nvPr/>
            </p:nvSpPr>
            <p:spPr bwMode="auto">
              <a:xfrm>
                <a:off x="17591" y="27182"/>
                <a:ext cx="7424" cy="4445"/>
              </a:xfrm>
              <a:custGeom>
                <a:avLst/>
                <a:gdLst>
                  <a:gd name="T0" fmla="*/ 0 w 742314"/>
                  <a:gd name="T1" fmla="*/ 222048 h 444500"/>
                  <a:gd name="T2" fmla="*/ 18915 w 742314"/>
                  <a:gd name="T3" fmla="*/ 151861 h 444500"/>
                  <a:gd name="T4" fmla="*/ 41414 w 742314"/>
                  <a:gd name="T5" fmla="*/ 120001 h 444500"/>
                  <a:gd name="T6" fmla="*/ 71588 w 742314"/>
                  <a:gd name="T7" fmla="*/ 90906 h 444500"/>
                  <a:gd name="T8" fmla="*/ 108674 w 742314"/>
                  <a:gd name="T9" fmla="*/ 65033 h 444500"/>
                  <a:gd name="T10" fmla="*/ 151908 w 742314"/>
                  <a:gd name="T11" fmla="*/ 42840 h 444500"/>
                  <a:gd name="T12" fmla="*/ 200525 w 742314"/>
                  <a:gd name="T13" fmla="*/ 24783 h 444500"/>
                  <a:gd name="T14" fmla="*/ 253762 w 742314"/>
                  <a:gd name="T15" fmla="*/ 11319 h 444500"/>
                  <a:gd name="T16" fmla="*/ 310855 w 742314"/>
                  <a:gd name="T17" fmla="*/ 2906 h 444500"/>
                  <a:gd name="T18" fmla="*/ 371040 w 742314"/>
                  <a:gd name="T19" fmla="*/ 0 h 444500"/>
                  <a:gd name="T20" fmla="*/ 431183 w 742314"/>
                  <a:gd name="T21" fmla="*/ 2906 h 444500"/>
                  <a:gd name="T22" fmla="*/ 488243 w 742314"/>
                  <a:gd name="T23" fmla="*/ 11319 h 444500"/>
                  <a:gd name="T24" fmla="*/ 541453 w 742314"/>
                  <a:gd name="T25" fmla="*/ 24783 h 444500"/>
                  <a:gd name="T26" fmla="*/ 590051 w 742314"/>
                  <a:gd name="T27" fmla="*/ 42840 h 444500"/>
                  <a:gd name="T28" fmla="*/ 633270 w 742314"/>
                  <a:gd name="T29" fmla="*/ 65033 h 444500"/>
                  <a:gd name="T30" fmla="*/ 670347 w 742314"/>
                  <a:gd name="T31" fmla="*/ 90906 h 444500"/>
                  <a:gd name="T32" fmla="*/ 700515 w 742314"/>
                  <a:gd name="T33" fmla="*/ 120001 h 444500"/>
                  <a:gd name="T34" fmla="*/ 723011 w 742314"/>
                  <a:gd name="T35" fmla="*/ 151861 h 444500"/>
                  <a:gd name="T36" fmla="*/ 741926 w 742314"/>
                  <a:gd name="T37" fmla="*/ 222048 h 444500"/>
                  <a:gd name="T38" fmla="*/ 737069 w 742314"/>
                  <a:gd name="T39" fmla="*/ 258068 h 444500"/>
                  <a:gd name="T40" fmla="*/ 723011 w 742314"/>
                  <a:gd name="T41" fmla="*/ 292236 h 444500"/>
                  <a:gd name="T42" fmla="*/ 700515 w 742314"/>
                  <a:gd name="T43" fmla="*/ 324096 h 444500"/>
                  <a:gd name="T44" fmla="*/ 670347 w 742314"/>
                  <a:gd name="T45" fmla="*/ 353191 h 444500"/>
                  <a:gd name="T46" fmla="*/ 633270 w 742314"/>
                  <a:gd name="T47" fmla="*/ 379064 h 444500"/>
                  <a:gd name="T48" fmla="*/ 590051 w 742314"/>
                  <a:gd name="T49" fmla="*/ 401257 h 444500"/>
                  <a:gd name="T50" fmla="*/ 541453 w 742314"/>
                  <a:gd name="T51" fmla="*/ 419314 h 444500"/>
                  <a:gd name="T52" fmla="*/ 488243 w 742314"/>
                  <a:gd name="T53" fmla="*/ 432778 h 444500"/>
                  <a:gd name="T54" fmla="*/ 431183 w 742314"/>
                  <a:gd name="T55" fmla="*/ 441191 h 444500"/>
                  <a:gd name="T56" fmla="*/ 371040 w 742314"/>
                  <a:gd name="T57" fmla="*/ 444097 h 444500"/>
                  <a:gd name="T58" fmla="*/ 310855 w 742314"/>
                  <a:gd name="T59" fmla="*/ 441191 h 444500"/>
                  <a:gd name="T60" fmla="*/ 253762 w 742314"/>
                  <a:gd name="T61" fmla="*/ 432778 h 444500"/>
                  <a:gd name="T62" fmla="*/ 200525 w 742314"/>
                  <a:gd name="T63" fmla="*/ 419314 h 444500"/>
                  <a:gd name="T64" fmla="*/ 151908 w 742314"/>
                  <a:gd name="T65" fmla="*/ 401257 h 444500"/>
                  <a:gd name="T66" fmla="*/ 108674 w 742314"/>
                  <a:gd name="T67" fmla="*/ 379064 h 444500"/>
                  <a:gd name="T68" fmla="*/ 71588 w 742314"/>
                  <a:gd name="T69" fmla="*/ 353191 h 444500"/>
                  <a:gd name="T70" fmla="*/ 41414 w 742314"/>
                  <a:gd name="T71" fmla="*/ 324096 h 444500"/>
                  <a:gd name="T72" fmla="*/ 18915 w 742314"/>
                  <a:gd name="T73" fmla="*/ 292236 h 444500"/>
                  <a:gd name="T74" fmla="*/ 0 w 742314"/>
                  <a:gd name="T75" fmla="*/ 222048 h 444500"/>
                  <a:gd name="T76" fmla="*/ 0 w 742314"/>
                  <a:gd name="T77" fmla="*/ 0 h 444500"/>
                  <a:gd name="T78" fmla="*/ 742314 w 742314"/>
                  <a:gd name="T79" fmla="*/ 444500 h 444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T76" t="T77" r="T78" b="T79"/>
                <a:pathLst>
                  <a:path w="742314" h="444500">
                    <a:moveTo>
                      <a:pt x="0" y="222048"/>
                    </a:moveTo>
                    <a:lnTo>
                      <a:pt x="18915" y="151861"/>
                    </a:lnTo>
                    <a:lnTo>
                      <a:pt x="41414" y="120001"/>
                    </a:lnTo>
                    <a:lnTo>
                      <a:pt x="71588" y="90906"/>
                    </a:lnTo>
                    <a:lnTo>
                      <a:pt x="108674" y="65033"/>
                    </a:lnTo>
                    <a:lnTo>
                      <a:pt x="151908" y="42840"/>
                    </a:lnTo>
                    <a:lnTo>
                      <a:pt x="200525" y="24783"/>
                    </a:lnTo>
                    <a:lnTo>
                      <a:pt x="253762" y="11319"/>
                    </a:lnTo>
                    <a:lnTo>
                      <a:pt x="310855" y="2906"/>
                    </a:lnTo>
                    <a:lnTo>
                      <a:pt x="371040" y="0"/>
                    </a:lnTo>
                    <a:lnTo>
                      <a:pt x="431183" y="2906"/>
                    </a:lnTo>
                    <a:lnTo>
                      <a:pt x="488243" y="11319"/>
                    </a:lnTo>
                    <a:lnTo>
                      <a:pt x="541453" y="24783"/>
                    </a:lnTo>
                    <a:lnTo>
                      <a:pt x="590051" y="42840"/>
                    </a:lnTo>
                    <a:lnTo>
                      <a:pt x="633270" y="65033"/>
                    </a:lnTo>
                    <a:lnTo>
                      <a:pt x="670347" y="90906"/>
                    </a:lnTo>
                    <a:lnTo>
                      <a:pt x="700515" y="120001"/>
                    </a:lnTo>
                    <a:lnTo>
                      <a:pt x="723011" y="151861"/>
                    </a:lnTo>
                    <a:lnTo>
                      <a:pt x="741926" y="222048"/>
                    </a:lnTo>
                    <a:lnTo>
                      <a:pt x="737069" y="258068"/>
                    </a:lnTo>
                    <a:lnTo>
                      <a:pt x="723011" y="292236"/>
                    </a:lnTo>
                    <a:lnTo>
                      <a:pt x="700515" y="324096"/>
                    </a:lnTo>
                    <a:lnTo>
                      <a:pt x="670347" y="353191"/>
                    </a:lnTo>
                    <a:lnTo>
                      <a:pt x="633270" y="379064"/>
                    </a:lnTo>
                    <a:lnTo>
                      <a:pt x="590051" y="401257"/>
                    </a:lnTo>
                    <a:lnTo>
                      <a:pt x="541453" y="419314"/>
                    </a:lnTo>
                    <a:lnTo>
                      <a:pt x="488243" y="432778"/>
                    </a:lnTo>
                    <a:lnTo>
                      <a:pt x="431183" y="441191"/>
                    </a:lnTo>
                    <a:lnTo>
                      <a:pt x="371040" y="444097"/>
                    </a:lnTo>
                    <a:lnTo>
                      <a:pt x="310855" y="441191"/>
                    </a:lnTo>
                    <a:lnTo>
                      <a:pt x="253762" y="432778"/>
                    </a:lnTo>
                    <a:lnTo>
                      <a:pt x="200525" y="419314"/>
                    </a:lnTo>
                    <a:lnTo>
                      <a:pt x="151908" y="401257"/>
                    </a:lnTo>
                    <a:lnTo>
                      <a:pt x="108674" y="379064"/>
                    </a:lnTo>
                    <a:lnTo>
                      <a:pt x="71588" y="353191"/>
                    </a:lnTo>
                    <a:lnTo>
                      <a:pt x="41414" y="324096"/>
                    </a:lnTo>
                    <a:lnTo>
                      <a:pt x="18915" y="292236"/>
                    </a:lnTo>
                    <a:lnTo>
                      <a:pt x="0" y="222048"/>
                    </a:lnTo>
                    <a:close/>
                  </a:path>
                </a:pathLst>
              </a:custGeom>
              <a:noFill/>
              <a:ln w="7764">
                <a:solidFill>
                  <a:srgbClr val="D9D9D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7170" name="object 1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11" y="21811"/>
                <a:ext cx="16291" cy="123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171" name="object 15"/>
              <p:cNvSpPr>
                <a:spLocks/>
              </p:cNvSpPr>
              <p:nvPr/>
            </p:nvSpPr>
            <p:spPr bwMode="auto">
              <a:xfrm>
                <a:off x="30787" y="21897"/>
                <a:ext cx="15799" cy="11887"/>
              </a:xfrm>
              <a:custGeom>
                <a:avLst/>
                <a:gdLst>
                  <a:gd name="T0" fmla="*/ 0 w 1579879"/>
                  <a:gd name="T1" fmla="*/ 0 h 1188720"/>
                  <a:gd name="T2" fmla="*/ 1822 w 1579879"/>
                  <a:gd name="T3" fmla="*/ 634791 h 1188720"/>
                  <a:gd name="T4" fmla="*/ 16045 w 1579879"/>
                  <a:gd name="T5" fmla="*/ 713846 h 1188720"/>
                  <a:gd name="T6" fmla="*/ 43591 w 1579879"/>
                  <a:gd name="T7" fmla="*/ 789251 h 1188720"/>
                  <a:gd name="T8" fmla="*/ 83518 w 1579879"/>
                  <a:gd name="T9" fmla="*/ 860297 h 1188720"/>
                  <a:gd name="T10" fmla="*/ 134887 w 1579879"/>
                  <a:gd name="T11" fmla="*/ 926277 h 1188720"/>
                  <a:gd name="T12" fmla="*/ 196756 w 1579879"/>
                  <a:gd name="T13" fmla="*/ 986483 h 1188720"/>
                  <a:gd name="T14" fmla="*/ 268187 w 1579879"/>
                  <a:gd name="T15" fmla="*/ 1040207 h 1188720"/>
                  <a:gd name="T16" fmla="*/ 348237 w 1579879"/>
                  <a:gd name="T17" fmla="*/ 1086742 h 1188720"/>
                  <a:gd name="T18" fmla="*/ 435967 w 1579879"/>
                  <a:gd name="T19" fmla="*/ 1125379 h 1188720"/>
                  <a:gd name="T20" fmla="*/ 530436 w 1579879"/>
                  <a:gd name="T21" fmla="*/ 1155411 h 1188720"/>
                  <a:gd name="T22" fmla="*/ 630704 w 1579879"/>
                  <a:gd name="T23" fmla="*/ 1176131 h 1188720"/>
                  <a:gd name="T24" fmla="*/ 735831 w 1579879"/>
                  <a:gd name="T25" fmla="*/ 1186830 h 1188720"/>
                  <a:gd name="T26" fmla="*/ 844014 w 1579879"/>
                  <a:gd name="T27" fmla="*/ 1186830 h 1188720"/>
                  <a:gd name="T28" fmla="*/ 949140 w 1579879"/>
                  <a:gd name="T29" fmla="*/ 1176131 h 1188720"/>
                  <a:gd name="T30" fmla="*/ 1049409 w 1579879"/>
                  <a:gd name="T31" fmla="*/ 1155411 h 1188720"/>
                  <a:gd name="T32" fmla="*/ 1143878 w 1579879"/>
                  <a:gd name="T33" fmla="*/ 1125379 h 1188720"/>
                  <a:gd name="T34" fmla="*/ 1231608 w 1579879"/>
                  <a:gd name="T35" fmla="*/ 1086742 h 1188720"/>
                  <a:gd name="T36" fmla="*/ 1311658 w 1579879"/>
                  <a:gd name="T37" fmla="*/ 1040207 h 1188720"/>
                  <a:gd name="T38" fmla="*/ 1383089 w 1579879"/>
                  <a:gd name="T39" fmla="*/ 986483 h 1188720"/>
                  <a:gd name="T40" fmla="*/ 1444958 w 1579879"/>
                  <a:gd name="T41" fmla="*/ 926277 h 1188720"/>
                  <a:gd name="T42" fmla="*/ 1496327 w 1579879"/>
                  <a:gd name="T43" fmla="*/ 860297 h 1188720"/>
                  <a:gd name="T44" fmla="*/ 1536254 w 1579879"/>
                  <a:gd name="T45" fmla="*/ 789251 h 1188720"/>
                  <a:gd name="T46" fmla="*/ 1563800 w 1579879"/>
                  <a:gd name="T47" fmla="*/ 713846 h 1188720"/>
                  <a:gd name="T48" fmla="*/ 1578023 w 1579879"/>
                  <a:gd name="T49" fmla="*/ 634791 h 1188720"/>
                  <a:gd name="T50" fmla="*/ 1578023 w 1579879"/>
                  <a:gd name="T51" fmla="*/ 553442 h 1188720"/>
                  <a:gd name="T52" fmla="*/ 1563800 w 1579879"/>
                  <a:gd name="T53" fmla="*/ 474388 h 1188720"/>
                  <a:gd name="T54" fmla="*/ 1536254 w 1579879"/>
                  <a:gd name="T55" fmla="*/ 398983 h 1188720"/>
                  <a:gd name="T56" fmla="*/ 1496327 w 1579879"/>
                  <a:gd name="T57" fmla="*/ 327935 h 1188720"/>
                  <a:gd name="T58" fmla="*/ 1444958 w 1579879"/>
                  <a:gd name="T59" fmla="*/ 261951 h 1188720"/>
                  <a:gd name="T60" fmla="*/ 1383089 w 1579879"/>
                  <a:gd name="T61" fmla="*/ 201741 h 1188720"/>
                  <a:gd name="T62" fmla="*/ 1311658 w 1579879"/>
                  <a:gd name="T63" fmla="*/ 148012 h 1188720"/>
                  <a:gd name="T64" fmla="*/ 1231608 w 1579879"/>
                  <a:gd name="T65" fmla="*/ 101472 h 1188720"/>
                  <a:gd name="T66" fmla="*/ 1143878 w 1579879"/>
                  <a:gd name="T67" fmla="*/ 62830 h 1188720"/>
                  <a:gd name="T68" fmla="*/ 1049409 w 1579879"/>
                  <a:gd name="T69" fmla="*/ 32794 h 1188720"/>
                  <a:gd name="T70" fmla="*/ 949140 w 1579879"/>
                  <a:gd name="T71" fmla="*/ 12071 h 1188720"/>
                  <a:gd name="T72" fmla="*/ 844014 w 1579879"/>
                  <a:gd name="T73" fmla="*/ 1370 h 1188720"/>
                  <a:gd name="T74" fmla="*/ 0 w 1579879"/>
                  <a:gd name="T75" fmla="*/ 0 h 1188720"/>
                  <a:gd name="T76" fmla="*/ 1579879 w 1579879"/>
                  <a:gd name="T77" fmla="*/ 1188720 h 1188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T74" t="T75" r="T76" b="T77"/>
                <a:pathLst>
                  <a:path w="1579879" h="1188720">
                    <a:moveTo>
                      <a:pt x="789922" y="0"/>
                    </a:moveTo>
                    <a:lnTo>
                      <a:pt x="0" y="0"/>
                    </a:lnTo>
                    <a:lnTo>
                      <a:pt x="0" y="594115"/>
                    </a:lnTo>
                    <a:lnTo>
                      <a:pt x="1822" y="634791"/>
                    </a:lnTo>
                    <a:lnTo>
                      <a:pt x="7209" y="674731"/>
                    </a:lnTo>
                    <a:lnTo>
                      <a:pt x="16045" y="713846"/>
                    </a:lnTo>
                    <a:lnTo>
                      <a:pt x="28211" y="752049"/>
                    </a:lnTo>
                    <a:lnTo>
                      <a:pt x="43591" y="789251"/>
                    </a:lnTo>
                    <a:lnTo>
                      <a:pt x="62065" y="825363"/>
                    </a:lnTo>
                    <a:lnTo>
                      <a:pt x="83518" y="860297"/>
                    </a:lnTo>
                    <a:lnTo>
                      <a:pt x="107831" y="893964"/>
                    </a:lnTo>
                    <a:lnTo>
                      <a:pt x="134887" y="926277"/>
                    </a:lnTo>
                    <a:lnTo>
                      <a:pt x="164568" y="957146"/>
                    </a:lnTo>
                    <a:lnTo>
                      <a:pt x="196756" y="986483"/>
                    </a:lnTo>
                    <a:lnTo>
                      <a:pt x="231335" y="1014199"/>
                    </a:lnTo>
                    <a:lnTo>
                      <a:pt x="268187" y="1040207"/>
                    </a:lnTo>
                    <a:lnTo>
                      <a:pt x="307193" y="1064417"/>
                    </a:lnTo>
                    <a:lnTo>
                      <a:pt x="348237" y="1086742"/>
                    </a:lnTo>
                    <a:lnTo>
                      <a:pt x="391201" y="1107092"/>
                    </a:lnTo>
                    <a:lnTo>
                      <a:pt x="435967" y="1125379"/>
                    </a:lnTo>
                    <a:lnTo>
                      <a:pt x="482418" y="1141515"/>
                    </a:lnTo>
                    <a:lnTo>
                      <a:pt x="530436" y="1155411"/>
                    </a:lnTo>
                    <a:lnTo>
                      <a:pt x="579904" y="1166980"/>
                    </a:lnTo>
                    <a:lnTo>
                      <a:pt x="630704" y="1176131"/>
                    </a:lnTo>
                    <a:lnTo>
                      <a:pt x="682719" y="1182777"/>
                    </a:lnTo>
                    <a:lnTo>
                      <a:pt x="735831" y="1186830"/>
                    </a:lnTo>
                    <a:lnTo>
                      <a:pt x="789922" y="1188200"/>
                    </a:lnTo>
                    <a:lnTo>
                      <a:pt x="844014" y="1186830"/>
                    </a:lnTo>
                    <a:lnTo>
                      <a:pt x="897126" y="1182777"/>
                    </a:lnTo>
                    <a:lnTo>
                      <a:pt x="949140" y="1176131"/>
                    </a:lnTo>
                    <a:lnTo>
                      <a:pt x="999941" y="1166980"/>
                    </a:lnTo>
                    <a:lnTo>
                      <a:pt x="1049409" y="1155411"/>
                    </a:lnTo>
                    <a:lnTo>
                      <a:pt x="1097427" y="1141515"/>
                    </a:lnTo>
                    <a:lnTo>
                      <a:pt x="1143878" y="1125379"/>
                    </a:lnTo>
                    <a:lnTo>
                      <a:pt x="1188644" y="1107092"/>
                    </a:lnTo>
                    <a:lnTo>
                      <a:pt x="1231608" y="1086742"/>
                    </a:lnTo>
                    <a:lnTo>
                      <a:pt x="1272652" y="1064417"/>
                    </a:lnTo>
                    <a:lnTo>
                      <a:pt x="1311658" y="1040207"/>
                    </a:lnTo>
                    <a:lnTo>
                      <a:pt x="1348510" y="1014199"/>
                    </a:lnTo>
                    <a:lnTo>
                      <a:pt x="1383089" y="986483"/>
                    </a:lnTo>
                    <a:lnTo>
                      <a:pt x="1415277" y="957146"/>
                    </a:lnTo>
                    <a:lnTo>
                      <a:pt x="1444958" y="926277"/>
                    </a:lnTo>
                    <a:lnTo>
                      <a:pt x="1472014" y="893964"/>
                    </a:lnTo>
                    <a:lnTo>
                      <a:pt x="1496327" y="860297"/>
                    </a:lnTo>
                    <a:lnTo>
                      <a:pt x="1517780" y="825363"/>
                    </a:lnTo>
                    <a:lnTo>
                      <a:pt x="1536254" y="789251"/>
                    </a:lnTo>
                    <a:lnTo>
                      <a:pt x="1551634" y="752049"/>
                    </a:lnTo>
                    <a:lnTo>
                      <a:pt x="1563800" y="713846"/>
                    </a:lnTo>
                    <a:lnTo>
                      <a:pt x="1572636" y="674731"/>
                    </a:lnTo>
                    <a:lnTo>
                      <a:pt x="1578023" y="634791"/>
                    </a:lnTo>
                    <a:lnTo>
                      <a:pt x="1579845" y="594115"/>
                    </a:lnTo>
                    <a:lnTo>
                      <a:pt x="1578023" y="553442"/>
                    </a:lnTo>
                    <a:lnTo>
                      <a:pt x="1572636" y="513503"/>
                    </a:lnTo>
                    <a:lnTo>
                      <a:pt x="1563800" y="474388"/>
                    </a:lnTo>
                    <a:lnTo>
                      <a:pt x="1551634" y="436185"/>
                    </a:lnTo>
                    <a:lnTo>
                      <a:pt x="1536254" y="398983"/>
                    </a:lnTo>
                    <a:lnTo>
                      <a:pt x="1517780" y="362870"/>
                    </a:lnTo>
                    <a:lnTo>
                      <a:pt x="1496327" y="327935"/>
                    </a:lnTo>
                    <a:lnTo>
                      <a:pt x="1472014" y="294266"/>
                    </a:lnTo>
                    <a:lnTo>
                      <a:pt x="1444958" y="261951"/>
                    </a:lnTo>
                    <a:lnTo>
                      <a:pt x="1415277" y="231080"/>
                    </a:lnTo>
                    <a:lnTo>
                      <a:pt x="1383089" y="201741"/>
                    </a:lnTo>
                    <a:lnTo>
                      <a:pt x="1348510" y="174022"/>
                    </a:lnTo>
                    <a:lnTo>
                      <a:pt x="1311658" y="148012"/>
                    </a:lnTo>
                    <a:lnTo>
                      <a:pt x="1272652" y="123799"/>
                    </a:lnTo>
                    <a:lnTo>
                      <a:pt x="1231608" y="101472"/>
                    </a:lnTo>
                    <a:lnTo>
                      <a:pt x="1188644" y="81120"/>
                    </a:lnTo>
                    <a:lnTo>
                      <a:pt x="1143878" y="62830"/>
                    </a:lnTo>
                    <a:lnTo>
                      <a:pt x="1097427" y="46692"/>
                    </a:lnTo>
                    <a:lnTo>
                      <a:pt x="1049409" y="32794"/>
                    </a:lnTo>
                    <a:lnTo>
                      <a:pt x="999941" y="21224"/>
                    </a:lnTo>
                    <a:lnTo>
                      <a:pt x="949140" y="12071"/>
                    </a:lnTo>
                    <a:lnTo>
                      <a:pt x="897126" y="5424"/>
                    </a:lnTo>
                    <a:lnTo>
                      <a:pt x="844014" y="1370"/>
                    </a:lnTo>
                    <a:lnTo>
                      <a:pt x="789922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7173" name="object 1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53" y="27155"/>
                <a:ext cx="7218" cy="49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174" name="object 17"/>
              <p:cNvSpPr>
                <a:spLocks/>
              </p:cNvSpPr>
              <p:nvPr/>
            </p:nvSpPr>
            <p:spPr bwMode="auto">
              <a:xfrm>
                <a:off x="36773" y="27182"/>
                <a:ext cx="7182" cy="4927"/>
              </a:xfrm>
              <a:custGeom>
                <a:avLst/>
                <a:gdLst>
                  <a:gd name="T0" fmla="*/ 718083 w 718185"/>
                  <a:gd name="T1" fmla="*/ 246229 h 492760"/>
                  <a:gd name="T2" fmla="*/ 713386 w 718185"/>
                  <a:gd name="T3" fmla="*/ 206288 h 492760"/>
                  <a:gd name="T4" fmla="*/ 699787 w 718185"/>
                  <a:gd name="T5" fmla="*/ 168399 h 492760"/>
                  <a:gd name="T6" fmla="*/ 678023 w 718185"/>
                  <a:gd name="T7" fmla="*/ 133069 h 492760"/>
                  <a:gd name="T8" fmla="*/ 648833 w 718185"/>
                  <a:gd name="T9" fmla="*/ 100806 h 492760"/>
                  <a:gd name="T10" fmla="*/ 612953 w 718185"/>
                  <a:gd name="T11" fmla="*/ 72116 h 492760"/>
                  <a:gd name="T12" fmla="*/ 571123 w 718185"/>
                  <a:gd name="T13" fmla="*/ 47505 h 492760"/>
                  <a:gd name="T14" fmla="*/ 524078 w 718185"/>
                  <a:gd name="T15" fmla="*/ 27482 h 492760"/>
                  <a:gd name="T16" fmla="*/ 472558 w 718185"/>
                  <a:gd name="T17" fmla="*/ 12552 h 492760"/>
                  <a:gd name="T18" fmla="*/ 417300 w 718185"/>
                  <a:gd name="T19" fmla="*/ 3222 h 492760"/>
                  <a:gd name="T20" fmla="*/ 359041 w 718185"/>
                  <a:gd name="T21" fmla="*/ 0 h 492760"/>
                  <a:gd name="T22" fmla="*/ 300783 w 718185"/>
                  <a:gd name="T23" fmla="*/ 3222 h 492760"/>
                  <a:gd name="T24" fmla="*/ 245524 w 718185"/>
                  <a:gd name="T25" fmla="*/ 12552 h 492760"/>
                  <a:gd name="T26" fmla="*/ 194004 w 718185"/>
                  <a:gd name="T27" fmla="*/ 27482 h 492760"/>
                  <a:gd name="T28" fmla="*/ 146960 w 718185"/>
                  <a:gd name="T29" fmla="*/ 47505 h 492760"/>
                  <a:gd name="T30" fmla="*/ 105129 w 718185"/>
                  <a:gd name="T31" fmla="*/ 72116 h 492760"/>
                  <a:gd name="T32" fmla="*/ 69250 w 718185"/>
                  <a:gd name="T33" fmla="*/ 100806 h 492760"/>
                  <a:gd name="T34" fmla="*/ 40059 w 718185"/>
                  <a:gd name="T35" fmla="*/ 133069 h 492760"/>
                  <a:gd name="T36" fmla="*/ 18296 w 718185"/>
                  <a:gd name="T37" fmla="*/ 168399 h 492760"/>
                  <a:gd name="T38" fmla="*/ 4696 w 718185"/>
                  <a:gd name="T39" fmla="*/ 206288 h 492760"/>
                  <a:gd name="T40" fmla="*/ 0 w 718185"/>
                  <a:gd name="T41" fmla="*/ 246229 h 492760"/>
                  <a:gd name="T42" fmla="*/ 4696 w 718185"/>
                  <a:gd name="T43" fmla="*/ 286167 h 492760"/>
                  <a:gd name="T44" fmla="*/ 18296 w 718185"/>
                  <a:gd name="T45" fmla="*/ 324054 h 492760"/>
                  <a:gd name="T46" fmla="*/ 40059 w 718185"/>
                  <a:gd name="T47" fmla="*/ 359383 h 492760"/>
                  <a:gd name="T48" fmla="*/ 69250 w 718185"/>
                  <a:gd name="T49" fmla="*/ 391646 h 492760"/>
                  <a:gd name="T50" fmla="*/ 105129 w 718185"/>
                  <a:gd name="T51" fmla="*/ 420337 h 492760"/>
                  <a:gd name="T52" fmla="*/ 146960 w 718185"/>
                  <a:gd name="T53" fmla="*/ 444949 h 492760"/>
                  <a:gd name="T54" fmla="*/ 194004 w 718185"/>
                  <a:gd name="T55" fmla="*/ 464974 h 492760"/>
                  <a:gd name="T56" fmla="*/ 245524 w 718185"/>
                  <a:gd name="T57" fmla="*/ 479906 h 492760"/>
                  <a:gd name="T58" fmla="*/ 300783 w 718185"/>
                  <a:gd name="T59" fmla="*/ 489236 h 492760"/>
                  <a:gd name="T60" fmla="*/ 359041 w 718185"/>
                  <a:gd name="T61" fmla="*/ 492459 h 492760"/>
                  <a:gd name="T62" fmla="*/ 417300 w 718185"/>
                  <a:gd name="T63" fmla="*/ 489236 h 492760"/>
                  <a:gd name="T64" fmla="*/ 472558 w 718185"/>
                  <a:gd name="T65" fmla="*/ 479906 h 492760"/>
                  <a:gd name="T66" fmla="*/ 524078 w 718185"/>
                  <a:gd name="T67" fmla="*/ 464974 h 492760"/>
                  <a:gd name="T68" fmla="*/ 571123 w 718185"/>
                  <a:gd name="T69" fmla="*/ 444949 h 492760"/>
                  <a:gd name="T70" fmla="*/ 612953 w 718185"/>
                  <a:gd name="T71" fmla="*/ 420337 h 492760"/>
                  <a:gd name="T72" fmla="*/ 648833 w 718185"/>
                  <a:gd name="T73" fmla="*/ 391646 h 492760"/>
                  <a:gd name="T74" fmla="*/ 678023 w 718185"/>
                  <a:gd name="T75" fmla="*/ 359383 h 492760"/>
                  <a:gd name="T76" fmla="*/ 699787 w 718185"/>
                  <a:gd name="T77" fmla="*/ 324054 h 492760"/>
                  <a:gd name="T78" fmla="*/ 713386 w 718185"/>
                  <a:gd name="T79" fmla="*/ 286167 h 492760"/>
                  <a:gd name="T80" fmla="*/ 718083 w 718185"/>
                  <a:gd name="T81" fmla="*/ 246229 h 492760"/>
                  <a:gd name="T82" fmla="*/ 0 w 718185"/>
                  <a:gd name="T83" fmla="*/ 0 h 492760"/>
                  <a:gd name="T84" fmla="*/ 718185 w 718185"/>
                  <a:gd name="T85" fmla="*/ 492760 h 49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T82" t="T83" r="T84" b="T85"/>
                <a:pathLst>
                  <a:path w="718185" h="492760">
                    <a:moveTo>
                      <a:pt x="718083" y="246229"/>
                    </a:moveTo>
                    <a:lnTo>
                      <a:pt x="713386" y="206288"/>
                    </a:lnTo>
                    <a:lnTo>
                      <a:pt x="699787" y="168399"/>
                    </a:lnTo>
                    <a:lnTo>
                      <a:pt x="678023" y="133069"/>
                    </a:lnTo>
                    <a:lnTo>
                      <a:pt x="648833" y="100806"/>
                    </a:lnTo>
                    <a:lnTo>
                      <a:pt x="612953" y="72116"/>
                    </a:lnTo>
                    <a:lnTo>
                      <a:pt x="571123" y="47505"/>
                    </a:lnTo>
                    <a:lnTo>
                      <a:pt x="524078" y="27482"/>
                    </a:lnTo>
                    <a:lnTo>
                      <a:pt x="472558" y="12552"/>
                    </a:lnTo>
                    <a:lnTo>
                      <a:pt x="417300" y="3222"/>
                    </a:lnTo>
                    <a:lnTo>
                      <a:pt x="359041" y="0"/>
                    </a:lnTo>
                    <a:lnTo>
                      <a:pt x="300783" y="3222"/>
                    </a:lnTo>
                    <a:lnTo>
                      <a:pt x="245524" y="12552"/>
                    </a:lnTo>
                    <a:lnTo>
                      <a:pt x="194004" y="27482"/>
                    </a:lnTo>
                    <a:lnTo>
                      <a:pt x="146960" y="47505"/>
                    </a:lnTo>
                    <a:lnTo>
                      <a:pt x="105129" y="72116"/>
                    </a:lnTo>
                    <a:lnTo>
                      <a:pt x="69250" y="100806"/>
                    </a:lnTo>
                    <a:lnTo>
                      <a:pt x="40059" y="133069"/>
                    </a:lnTo>
                    <a:lnTo>
                      <a:pt x="18296" y="168399"/>
                    </a:lnTo>
                    <a:lnTo>
                      <a:pt x="4696" y="206288"/>
                    </a:lnTo>
                    <a:lnTo>
                      <a:pt x="0" y="246229"/>
                    </a:lnTo>
                    <a:lnTo>
                      <a:pt x="4696" y="286167"/>
                    </a:lnTo>
                    <a:lnTo>
                      <a:pt x="18296" y="324054"/>
                    </a:lnTo>
                    <a:lnTo>
                      <a:pt x="40059" y="359383"/>
                    </a:lnTo>
                    <a:lnTo>
                      <a:pt x="69250" y="391646"/>
                    </a:lnTo>
                    <a:lnTo>
                      <a:pt x="105129" y="420337"/>
                    </a:lnTo>
                    <a:lnTo>
                      <a:pt x="146960" y="444949"/>
                    </a:lnTo>
                    <a:lnTo>
                      <a:pt x="194004" y="464974"/>
                    </a:lnTo>
                    <a:lnTo>
                      <a:pt x="245524" y="479906"/>
                    </a:lnTo>
                    <a:lnTo>
                      <a:pt x="300783" y="489236"/>
                    </a:lnTo>
                    <a:lnTo>
                      <a:pt x="359041" y="492459"/>
                    </a:lnTo>
                    <a:lnTo>
                      <a:pt x="417300" y="489236"/>
                    </a:lnTo>
                    <a:lnTo>
                      <a:pt x="472558" y="479906"/>
                    </a:lnTo>
                    <a:lnTo>
                      <a:pt x="524078" y="464974"/>
                    </a:lnTo>
                    <a:lnTo>
                      <a:pt x="571123" y="444949"/>
                    </a:lnTo>
                    <a:lnTo>
                      <a:pt x="612953" y="420337"/>
                    </a:lnTo>
                    <a:lnTo>
                      <a:pt x="648833" y="391646"/>
                    </a:lnTo>
                    <a:lnTo>
                      <a:pt x="678023" y="359383"/>
                    </a:lnTo>
                    <a:lnTo>
                      <a:pt x="699787" y="324054"/>
                    </a:lnTo>
                    <a:lnTo>
                      <a:pt x="713386" y="286167"/>
                    </a:lnTo>
                    <a:lnTo>
                      <a:pt x="718083" y="246229"/>
                    </a:lnTo>
                    <a:close/>
                  </a:path>
                </a:pathLst>
              </a:custGeom>
              <a:noFill/>
              <a:ln w="7766">
                <a:solidFill>
                  <a:srgbClr val="D9D9D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7175" name="object 18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80" y="723"/>
                <a:ext cx="23547" cy="200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176" name="object 19"/>
              <p:cNvSpPr>
                <a:spLocks/>
              </p:cNvSpPr>
              <p:nvPr/>
            </p:nvSpPr>
            <p:spPr bwMode="auto">
              <a:xfrm>
                <a:off x="30663" y="0"/>
                <a:ext cx="24962" cy="20408"/>
              </a:xfrm>
              <a:custGeom>
                <a:avLst/>
                <a:gdLst>
                  <a:gd name="T0" fmla="*/ 1101660 w 2306320"/>
                  <a:gd name="T1" fmla="*/ 955 h 1961514"/>
                  <a:gd name="T2" fmla="*/ 1000720 w 2306320"/>
                  <a:gd name="T3" fmla="*/ 8477 h 1961514"/>
                  <a:gd name="T4" fmla="*/ 902455 w 2306320"/>
                  <a:gd name="T5" fmla="*/ 23217 h 1961514"/>
                  <a:gd name="T6" fmla="*/ 807239 w 2306320"/>
                  <a:gd name="T7" fmla="*/ 44856 h 1961514"/>
                  <a:gd name="T8" fmla="*/ 715448 w 2306320"/>
                  <a:gd name="T9" fmla="*/ 73074 h 1961514"/>
                  <a:gd name="T10" fmla="*/ 627456 w 2306320"/>
                  <a:gd name="T11" fmla="*/ 107554 h 1961514"/>
                  <a:gd name="T12" fmla="*/ 543639 w 2306320"/>
                  <a:gd name="T13" fmla="*/ 147976 h 1961514"/>
                  <a:gd name="T14" fmla="*/ 464372 w 2306320"/>
                  <a:gd name="T15" fmla="*/ 194022 h 1961514"/>
                  <a:gd name="T16" fmla="*/ 390030 w 2306320"/>
                  <a:gd name="T17" fmla="*/ 245374 h 1961514"/>
                  <a:gd name="T18" fmla="*/ 320988 w 2306320"/>
                  <a:gd name="T19" fmla="*/ 301712 h 1961514"/>
                  <a:gd name="T20" fmla="*/ 257621 w 2306320"/>
                  <a:gd name="T21" fmla="*/ 362718 h 1961514"/>
                  <a:gd name="T22" fmla="*/ 200304 w 2306320"/>
                  <a:gd name="T23" fmla="*/ 428074 h 1961514"/>
                  <a:gd name="T24" fmla="*/ 149413 w 2306320"/>
                  <a:gd name="T25" fmla="*/ 497460 h 1961514"/>
                  <a:gd name="T26" fmla="*/ 105321 w 2306320"/>
                  <a:gd name="T27" fmla="*/ 570558 h 1961514"/>
                  <a:gd name="T28" fmla="*/ 68406 w 2306320"/>
                  <a:gd name="T29" fmla="*/ 647049 h 1961514"/>
                  <a:gd name="T30" fmla="*/ 39041 w 2306320"/>
                  <a:gd name="T31" fmla="*/ 726616 h 1961514"/>
                  <a:gd name="T32" fmla="*/ 17601 w 2306320"/>
                  <a:gd name="T33" fmla="*/ 808938 h 1961514"/>
                  <a:gd name="T34" fmla="*/ 4462 w 2306320"/>
                  <a:gd name="T35" fmla="*/ 893698 h 1961514"/>
                  <a:gd name="T36" fmla="*/ 0 w 2306320"/>
                  <a:gd name="T37" fmla="*/ 980576 h 1961514"/>
                  <a:gd name="T38" fmla="*/ 1153016 w 2306320"/>
                  <a:gd name="T39" fmla="*/ 1960998 h 1961514"/>
                  <a:gd name="T40" fmla="*/ 1255152 w 2306320"/>
                  <a:gd name="T41" fmla="*/ 1957203 h 1961514"/>
                  <a:gd name="T42" fmla="*/ 1354802 w 2306320"/>
                  <a:gd name="T43" fmla="*/ 1946032 h 1961514"/>
                  <a:gd name="T44" fmla="*/ 1451589 w 2306320"/>
                  <a:gd name="T45" fmla="*/ 1927804 h 1961514"/>
                  <a:gd name="T46" fmla="*/ 1545140 w 2306320"/>
                  <a:gd name="T47" fmla="*/ 1902837 h 1961514"/>
                  <a:gd name="T48" fmla="*/ 1635078 w 2306320"/>
                  <a:gd name="T49" fmla="*/ 1871449 h 1961514"/>
                  <a:gd name="T50" fmla="*/ 1721030 w 2306320"/>
                  <a:gd name="T51" fmla="*/ 1833961 h 1961514"/>
                  <a:gd name="T52" fmla="*/ 1802618 w 2306320"/>
                  <a:gd name="T53" fmla="*/ 1790690 h 1961514"/>
                  <a:gd name="T54" fmla="*/ 1879470 w 2306320"/>
                  <a:gd name="T55" fmla="*/ 1741955 h 1961514"/>
                  <a:gd name="T56" fmla="*/ 1951209 w 2306320"/>
                  <a:gd name="T57" fmla="*/ 1688076 h 1961514"/>
                  <a:gd name="T58" fmla="*/ 2017460 w 2306320"/>
                  <a:gd name="T59" fmla="*/ 1629370 h 1961514"/>
                  <a:gd name="T60" fmla="*/ 2077849 w 2306320"/>
                  <a:gd name="T61" fmla="*/ 1566158 h 1961514"/>
                  <a:gd name="T62" fmla="*/ 2132000 w 2306320"/>
                  <a:gd name="T63" fmla="*/ 1498757 h 1961514"/>
                  <a:gd name="T64" fmla="*/ 2179538 w 2306320"/>
                  <a:gd name="T65" fmla="*/ 1427486 h 1961514"/>
                  <a:gd name="T66" fmla="*/ 2220089 w 2306320"/>
                  <a:gd name="T67" fmla="*/ 1352665 h 1961514"/>
                  <a:gd name="T68" fmla="*/ 2253276 w 2306320"/>
                  <a:gd name="T69" fmla="*/ 1274612 h 1961514"/>
                  <a:gd name="T70" fmla="*/ 2278725 w 2306320"/>
                  <a:gd name="T71" fmla="*/ 1193645 h 1961514"/>
                  <a:gd name="T72" fmla="*/ 2296061 w 2306320"/>
                  <a:gd name="T73" fmla="*/ 1110085 h 1961514"/>
                  <a:gd name="T74" fmla="*/ 2304909 w 2306320"/>
                  <a:gd name="T75" fmla="*/ 1024248 h 1961514"/>
                  <a:gd name="T76" fmla="*/ 2304909 w 2306320"/>
                  <a:gd name="T77" fmla="*/ 936892 h 1961514"/>
                  <a:gd name="T78" fmla="*/ 2296061 w 2306320"/>
                  <a:gd name="T79" fmla="*/ 851033 h 1961514"/>
                  <a:gd name="T80" fmla="*/ 2278725 w 2306320"/>
                  <a:gd name="T81" fmla="*/ 767452 h 1961514"/>
                  <a:gd name="T82" fmla="*/ 2253276 w 2306320"/>
                  <a:gd name="T83" fmla="*/ 686468 h 1961514"/>
                  <a:gd name="T84" fmla="*/ 2220089 w 2306320"/>
                  <a:gd name="T85" fmla="*/ 608399 h 1961514"/>
                  <a:gd name="T86" fmla="*/ 2179538 w 2306320"/>
                  <a:gd name="T87" fmla="*/ 533565 h 1961514"/>
                  <a:gd name="T88" fmla="*/ 2132000 w 2306320"/>
                  <a:gd name="T89" fmla="*/ 462283 h 1961514"/>
                  <a:gd name="T90" fmla="*/ 2077849 w 2306320"/>
                  <a:gd name="T91" fmla="*/ 394872 h 1961514"/>
                  <a:gd name="T92" fmla="*/ 2017460 w 2306320"/>
                  <a:gd name="T93" fmla="*/ 331651 h 1961514"/>
                  <a:gd name="T94" fmla="*/ 1951209 w 2306320"/>
                  <a:gd name="T95" fmla="*/ 272939 h 1961514"/>
                  <a:gd name="T96" fmla="*/ 1879470 w 2306320"/>
                  <a:gd name="T97" fmla="*/ 219055 h 1961514"/>
                  <a:gd name="T98" fmla="*/ 1802618 w 2306320"/>
                  <a:gd name="T99" fmla="*/ 170316 h 1961514"/>
                  <a:gd name="T100" fmla="*/ 1721030 w 2306320"/>
                  <a:gd name="T101" fmla="*/ 127042 h 1961514"/>
                  <a:gd name="T102" fmla="*/ 1635078 w 2306320"/>
                  <a:gd name="T103" fmla="*/ 89551 h 1961514"/>
                  <a:gd name="T104" fmla="*/ 1545140 w 2306320"/>
                  <a:gd name="T105" fmla="*/ 58162 h 1961514"/>
                  <a:gd name="T106" fmla="*/ 1451589 w 2306320"/>
                  <a:gd name="T107" fmla="*/ 33194 h 1961514"/>
                  <a:gd name="T108" fmla="*/ 1354802 w 2306320"/>
                  <a:gd name="T109" fmla="*/ 14965 h 1961514"/>
                  <a:gd name="T110" fmla="*/ 1255152 w 2306320"/>
                  <a:gd name="T111" fmla="*/ 3794 h 1961514"/>
                  <a:gd name="T112" fmla="*/ 1153016 w 2306320"/>
                  <a:gd name="T113" fmla="*/ 0 h 1961514"/>
                  <a:gd name="T114" fmla="*/ 0 w 2306320"/>
                  <a:gd name="T115" fmla="*/ 0 h 1961514"/>
                  <a:gd name="T116" fmla="*/ 2306320 w 2306320"/>
                  <a:gd name="T117" fmla="*/ 1961514 h 1961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T114" t="T115" r="T116" b="T117"/>
                <a:pathLst>
                  <a:path w="2306320" h="1961514">
                    <a:moveTo>
                      <a:pt x="1153016" y="0"/>
                    </a:moveTo>
                    <a:lnTo>
                      <a:pt x="1101660" y="955"/>
                    </a:lnTo>
                    <a:lnTo>
                      <a:pt x="1050879" y="3794"/>
                    </a:lnTo>
                    <a:lnTo>
                      <a:pt x="1000720" y="8477"/>
                    </a:lnTo>
                    <a:lnTo>
                      <a:pt x="951230" y="14965"/>
                    </a:lnTo>
                    <a:lnTo>
                      <a:pt x="902455" y="23217"/>
                    </a:lnTo>
                    <a:lnTo>
                      <a:pt x="854442" y="33194"/>
                    </a:lnTo>
                    <a:lnTo>
                      <a:pt x="807239" y="44856"/>
                    </a:lnTo>
                    <a:lnTo>
                      <a:pt x="760892" y="58162"/>
                    </a:lnTo>
                    <a:lnTo>
                      <a:pt x="715448" y="73074"/>
                    </a:lnTo>
                    <a:lnTo>
                      <a:pt x="670953" y="89551"/>
                    </a:lnTo>
                    <a:lnTo>
                      <a:pt x="627456" y="107554"/>
                    </a:lnTo>
                    <a:lnTo>
                      <a:pt x="585002" y="127042"/>
                    </a:lnTo>
                    <a:lnTo>
                      <a:pt x="543639" y="147976"/>
                    </a:lnTo>
                    <a:lnTo>
                      <a:pt x="503413" y="170316"/>
                    </a:lnTo>
                    <a:lnTo>
                      <a:pt x="464372" y="194022"/>
                    </a:lnTo>
                    <a:lnTo>
                      <a:pt x="426562" y="219055"/>
                    </a:lnTo>
                    <a:lnTo>
                      <a:pt x="390030" y="245374"/>
                    </a:lnTo>
                    <a:lnTo>
                      <a:pt x="354823" y="272939"/>
                    </a:lnTo>
                    <a:lnTo>
                      <a:pt x="320988" y="301712"/>
                    </a:lnTo>
                    <a:lnTo>
                      <a:pt x="288571" y="331651"/>
                    </a:lnTo>
                    <a:lnTo>
                      <a:pt x="257621" y="362718"/>
                    </a:lnTo>
                    <a:lnTo>
                      <a:pt x="228183" y="394872"/>
                    </a:lnTo>
                    <a:lnTo>
                      <a:pt x="200304" y="428074"/>
                    </a:lnTo>
                    <a:lnTo>
                      <a:pt x="174032" y="462283"/>
                    </a:lnTo>
                    <a:lnTo>
                      <a:pt x="149413" y="497460"/>
                    </a:lnTo>
                    <a:lnTo>
                      <a:pt x="126493" y="533565"/>
                    </a:lnTo>
                    <a:lnTo>
                      <a:pt x="105321" y="570558"/>
                    </a:lnTo>
                    <a:lnTo>
                      <a:pt x="85943" y="608399"/>
                    </a:lnTo>
                    <a:lnTo>
                      <a:pt x="68406" y="647049"/>
                    </a:lnTo>
                    <a:lnTo>
                      <a:pt x="52756" y="686468"/>
                    </a:lnTo>
                    <a:lnTo>
                      <a:pt x="39041" y="726616"/>
                    </a:lnTo>
                    <a:lnTo>
                      <a:pt x="27307" y="767452"/>
                    </a:lnTo>
                    <a:lnTo>
                      <a:pt x="17601" y="808938"/>
                    </a:lnTo>
                    <a:lnTo>
                      <a:pt x="9971" y="851033"/>
                    </a:lnTo>
                    <a:lnTo>
                      <a:pt x="4462" y="893698"/>
                    </a:lnTo>
                    <a:lnTo>
                      <a:pt x="1123" y="936892"/>
                    </a:lnTo>
                    <a:lnTo>
                      <a:pt x="0" y="980576"/>
                    </a:lnTo>
                    <a:lnTo>
                      <a:pt x="0" y="1960998"/>
                    </a:lnTo>
                    <a:lnTo>
                      <a:pt x="1153016" y="1960998"/>
                    </a:lnTo>
                    <a:lnTo>
                      <a:pt x="1204372" y="1960043"/>
                    </a:lnTo>
                    <a:lnTo>
                      <a:pt x="1255152" y="1957203"/>
                    </a:lnTo>
                    <a:lnTo>
                      <a:pt x="1305311" y="1952520"/>
                    </a:lnTo>
                    <a:lnTo>
                      <a:pt x="1354802" y="1946032"/>
                    </a:lnTo>
                    <a:lnTo>
                      <a:pt x="1403577" y="1937780"/>
                    </a:lnTo>
                    <a:lnTo>
                      <a:pt x="1451589" y="1927804"/>
                    </a:lnTo>
                    <a:lnTo>
                      <a:pt x="1498793" y="1916143"/>
                    </a:lnTo>
                    <a:lnTo>
                      <a:pt x="1545140" y="1902837"/>
                    </a:lnTo>
                    <a:lnTo>
                      <a:pt x="1590584" y="1887926"/>
                    </a:lnTo>
                    <a:lnTo>
                      <a:pt x="1635078" y="1871449"/>
                    </a:lnTo>
                    <a:lnTo>
                      <a:pt x="1678576" y="1853448"/>
                    </a:lnTo>
                    <a:lnTo>
                      <a:pt x="1721030" y="1833961"/>
                    </a:lnTo>
                    <a:lnTo>
                      <a:pt x="1762393" y="1813028"/>
                    </a:lnTo>
                    <a:lnTo>
                      <a:pt x="1802618" y="1790690"/>
                    </a:lnTo>
                    <a:lnTo>
                      <a:pt x="1841660" y="1766986"/>
                    </a:lnTo>
                    <a:lnTo>
                      <a:pt x="1879470" y="1741955"/>
                    </a:lnTo>
                    <a:lnTo>
                      <a:pt x="1916002" y="1715639"/>
                    </a:lnTo>
                    <a:lnTo>
                      <a:pt x="1951209" y="1688076"/>
                    </a:lnTo>
                    <a:lnTo>
                      <a:pt x="1985044" y="1659306"/>
                    </a:lnTo>
                    <a:lnTo>
                      <a:pt x="2017460" y="1629370"/>
                    </a:lnTo>
                    <a:lnTo>
                      <a:pt x="2048411" y="1598308"/>
                    </a:lnTo>
                    <a:lnTo>
                      <a:pt x="2077849" y="1566158"/>
                    </a:lnTo>
                    <a:lnTo>
                      <a:pt x="2105728" y="1532961"/>
                    </a:lnTo>
                    <a:lnTo>
                      <a:pt x="2132000" y="1498757"/>
                    </a:lnTo>
                    <a:lnTo>
                      <a:pt x="2156619" y="1463585"/>
                    </a:lnTo>
                    <a:lnTo>
                      <a:pt x="2179538" y="1427486"/>
                    </a:lnTo>
                    <a:lnTo>
                      <a:pt x="2200710" y="1390500"/>
                    </a:lnTo>
                    <a:lnTo>
                      <a:pt x="2220089" y="1352665"/>
                    </a:lnTo>
                    <a:lnTo>
                      <a:pt x="2237626" y="1314023"/>
                    </a:lnTo>
                    <a:lnTo>
                      <a:pt x="2253276" y="1274612"/>
                    </a:lnTo>
                    <a:lnTo>
                      <a:pt x="2266991" y="1234473"/>
                    </a:lnTo>
                    <a:lnTo>
                      <a:pt x="2278725" y="1193645"/>
                    </a:lnTo>
                    <a:lnTo>
                      <a:pt x="2288431" y="1152169"/>
                    </a:lnTo>
                    <a:lnTo>
                      <a:pt x="2296061" y="1110085"/>
                    </a:lnTo>
                    <a:lnTo>
                      <a:pt x="2301569" y="1067431"/>
                    </a:lnTo>
                    <a:lnTo>
                      <a:pt x="2304909" y="1024248"/>
                    </a:lnTo>
                    <a:lnTo>
                      <a:pt x="2306032" y="980576"/>
                    </a:lnTo>
                    <a:lnTo>
                      <a:pt x="2304909" y="936892"/>
                    </a:lnTo>
                    <a:lnTo>
                      <a:pt x="2301569" y="893698"/>
                    </a:lnTo>
                    <a:lnTo>
                      <a:pt x="2296061" y="851033"/>
                    </a:lnTo>
                    <a:lnTo>
                      <a:pt x="2288431" y="808938"/>
                    </a:lnTo>
                    <a:lnTo>
                      <a:pt x="2278725" y="767452"/>
                    </a:lnTo>
                    <a:lnTo>
                      <a:pt x="2266991" y="726616"/>
                    </a:lnTo>
                    <a:lnTo>
                      <a:pt x="2253276" y="686468"/>
                    </a:lnTo>
                    <a:lnTo>
                      <a:pt x="2237626" y="647049"/>
                    </a:lnTo>
                    <a:lnTo>
                      <a:pt x="2220089" y="608399"/>
                    </a:lnTo>
                    <a:lnTo>
                      <a:pt x="2200710" y="570558"/>
                    </a:lnTo>
                    <a:lnTo>
                      <a:pt x="2179538" y="533565"/>
                    </a:lnTo>
                    <a:lnTo>
                      <a:pt x="2156619" y="497460"/>
                    </a:lnTo>
                    <a:lnTo>
                      <a:pt x="2132000" y="462283"/>
                    </a:lnTo>
                    <a:lnTo>
                      <a:pt x="2105728" y="428074"/>
                    </a:lnTo>
                    <a:lnTo>
                      <a:pt x="2077849" y="394872"/>
                    </a:lnTo>
                    <a:lnTo>
                      <a:pt x="2048411" y="362718"/>
                    </a:lnTo>
                    <a:lnTo>
                      <a:pt x="2017460" y="331651"/>
                    </a:lnTo>
                    <a:lnTo>
                      <a:pt x="1985044" y="301712"/>
                    </a:lnTo>
                    <a:lnTo>
                      <a:pt x="1951209" y="272939"/>
                    </a:lnTo>
                    <a:lnTo>
                      <a:pt x="1916002" y="245374"/>
                    </a:lnTo>
                    <a:lnTo>
                      <a:pt x="1879470" y="219055"/>
                    </a:lnTo>
                    <a:lnTo>
                      <a:pt x="1841660" y="194022"/>
                    </a:lnTo>
                    <a:lnTo>
                      <a:pt x="1802618" y="170316"/>
                    </a:lnTo>
                    <a:lnTo>
                      <a:pt x="1762393" y="147976"/>
                    </a:lnTo>
                    <a:lnTo>
                      <a:pt x="1721030" y="127042"/>
                    </a:lnTo>
                    <a:lnTo>
                      <a:pt x="1678576" y="107554"/>
                    </a:lnTo>
                    <a:lnTo>
                      <a:pt x="1635078" y="89551"/>
                    </a:lnTo>
                    <a:lnTo>
                      <a:pt x="1590584" y="73074"/>
                    </a:lnTo>
                    <a:lnTo>
                      <a:pt x="1545140" y="58162"/>
                    </a:lnTo>
                    <a:lnTo>
                      <a:pt x="1498793" y="44856"/>
                    </a:lnTo>
                    <a:lnTo>
                      <a:pt x="1451589" y="33194"/>
                    </a:lnTo>
                    <a:lnTo>
                      <a:pt x="1403577" y="23217"/>
                    </a:lnTo>
                    <a:lnTo>
                      <a:pt x="1354802" y="14965"/>
                    </a:lnTo>
                    <a:lnTo>
                      <a:pt x="1305311" y="8477"/>
                    </a:lnTo>
                    <a:lnTo>
                      <a:pt x="1255152" y="3794"/>
                    </a:lnTo>
                    <a:lnTo>
                      <a:pt x="1204372" y="955"/>
                    </a:lnTo>
                    <a:lnTo>
                      <a:pt x="1153016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32" name="object 20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97" y="3517"/>
                <a:ext cx="9986" cy="65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177" name="object 21"/>
              <p:cNvSpPr>
                <a:spLocks/>
              </p:cNvSpPr>
              <p:nvPr/>
            </p:nvSpPr>
            <p:spPr bwMode="auto">
              <a:xfrm>
                <a:off x="41314" y="3540"/>
                <a:ext cx="9957" cy="6490"/>
              </a:xfrm>
              <a:custGeom>
                <a:avLst/>
                <a:gdLst>
                  <a:gd name="T0" fmla="*/ 497889 w 995679"/>
                  <a:gd name="T1" fmla="*/ 0 h 648969"/>
                  <a:gd name="T2" fmla="*/ 439812 w 995679"/>
                  <a:gd name="T3" fmla="*/ 2183 h 648969"/>
                  <a:gd name="T4" fmla="*/ 383706 w 995679"/>
                  <a:gd name="T5" fmla="*/ 8572 h 648969"/>
                  <a:gd name="T6" fmla="*/ 329944 w 995679"/>
                  <a:gd name="T7" fmla="*/ 18923 h 648969"/>
                  <a:gd name="T8" fmla="*/ 278899 w 995679"/>
                  <a:gd name="T9" fmla="*/ 32990 h 648969"/>
                  <a:gd name="T10" fmla="*/ 230945 w 995679"/>
                  <a:gd name="T11" fmla="*/ 50532 h 648969"/>
                  <a:gd name="T12" fmla="*/ 186455 w 995679"/>
                  <a:gd name="T13" fmla="*/ 71303 h 648969"/>
                  <a:gd name="T14" fmla="*/ 145802 w 995679"/>
                  <a:gd name="T15" fmla="*/ 95060 h 648969"/>
                  <a:gd name="T16" fmla="*/ 109358 w 995679"/>
                  <a:gd name="T17" fmla="*/ 121559 h 648969"/>
                  <a:gd name="T18" fmla="*/ 77498 w 995679"/>
                  <a:gd name="T19" fmla="*/ 150556 h 648969"/>
                  <a:gd name="T20" fmla="*/ 50593 w 995679"/>
                  <a:gd name="T21" fmla="*/ 181808 h 648969"/>
                  <a:gd name="T22" fmla="*/ 29018 w 995679"/>
                  <a:gd name="T23" fmla="*/ 215070 h 648969"/>
                  <a:gd name="T24" fmla="*/ 13145 w 995679"/>
                  <a:gd name="T25" fmla="*/ 250098 h 648969"/>
                  <a:gd name="T26" fmla="*/ 0 w 995679"/>
                  <a:gd name="T27" fmla="*/ 324480 h 648969"/>
                  <a:gd name="T28" fmla="*/ 3348 w 995679"/>
                  <a:gd name="T29" fmla="*/ 362311 h 648969"/>
                  <a:gd name="T30" fmla="*/ 13145 w 995679"/>
                  <a:gd name="T31" fmla="*/ 398862 h 648969"/>
                  <a:gd name="T32" fmla="*/ 29018 w 995679"/>
                  <a:gd name="T33" fmla="*/ 433891 h 648969"/>
                  <a:gd name="T34" fmla="*/ 50593 w 995679"/>
                  <a:gd name="T35" fmla="*/ 467153 h 648969"/>
                  <a:gd name="T36" fmla="*/ 77498 w 995679"/>
                  <a:gd name="T37" fmla="*/ 498404 h 648969"/>
                  <a:gd name="T38" fmla="*/ 109358 w 995679"/>
                  <a:gd name="T39" fmla="*/ 527401 h 648969"/>
                  <a:gd name="T40" fmla="*/ 145802 w 995679"/>
                  <a:gd name="T41" fmla="*/ 553901 h 648969"/>
                  <a:gd name="T42" fmla="*/ 186455 w 995679"/>
                  <a:gd name="T43" fmla="*/ 577657 h 648969"/>
                  <a:gd name="T44" fmla="*/ 230945 w 995679"/>
                  <a:gd name="T45" fmla="*/ 598429 h 648969"/>
                  <a:gd name="T46" fmla="*/ 278899 w 995679"/>
                  <a:gd name="T47" fmla="*/ 615970 h 648969"/>
                  <a:gd name="T48" fmla="*/ 329944 w 995679"/>
                  <a:gd name="T49" fmla="*/ 630038 h 648969"/>
                  <a:gd name="T50" fmla="*/ 383706 w 995679"/>
                  <a:gd name="T51" fmla="*/ 640388 h 648969"/>
                  <a:gd name="T52" fmla="*/ 439812 w 995679"/>
                  <a:gd name="T53" fmla="*/ 646777 h 648969"/>
                  <a:gd name="T54" fmla="*/ 497889 w 995679"/>
                  <a:gd name="T55" fmla="*/ 648961 h 648969"/>
                  <a:gd name="T56" fmla="*/ 555936 w 995679"/>
                  <a:gd name="T57" fmla="*/ 646777 h 648969"/>
                  <a:gd name="T58" fmla="*/ 612015 w 995679"/>
                  <a:gd name="T59" fmla="*/ 640388 h 648969"/>
                  <a:gd name="T60" fmla="*/ 665755 w 995679"/>
                  <a:gd name="T61" fmla="*/ 630038 h 648969"/>
                  <a:gd name="T62" fmla="*/ 716780 w 995679"/>
                  <a:gd name="T63" fmla="*/ 615970 h 648969"/>
                  <a:gd name="T64" fmla="*/ 764719 w 995679"/>
                  <a:gd name="T65" fmla="*/ 598429 h 648969"/>
                  <a:gd name="T66" fmla="*/ 809197 w 995679"/>
                  <a:gd name="T67" fmla="*/ 577657 h 648969"/>
                  <a:gd name="T68" fmla="*/ 849841 w 995679"/>
                  <a:gd name="T69" fmla="*/ 553901 h 648969"/>
                  <a:gd name="T70" fmla="*/ 886277 w 995679"/>
                  <a:gd name="T71" fmla="*/ 527401 h 648969"/>
                  <a:gd name="T72" fmla="*/ 918132 w 995679"/>
                  <a:gd name="T73" fmla="*/ 498404 h 648969"/>
                  <a:gd name="T74" fmla="*/ 945033 w 995679"/>
                  <a:gd name="T75" fmla="*/ 467153 h 648969"/>
                  <a:gd name="T76" fmla="*/ 966606 w 995679"/>
                  <a:gd name="T77" fmla="*/ 433891 h 648969"/>
                  <a:gd name="T78" fmla="*/ 982478 w 995679"/>
                  <a:gd name="T79" fmla="*/ 398862 h 648969"/>
                  <a:gd name="T80" fmla="*/ 995623 w 995679"/>
                  <a:gd name="T81" fmla="*/ 324480 h 648969"/>
                  <a:gd name="T82" fmla="*/ 992275 w 995679"/>
                  <a:gd name="T83" fmla="*/ 286650 h 648969"/>
                  <a:gd name="T84" fmla="*/ 982478 w 995679"/>
                  <a:gd name="T85" fmla="*/ 250098 h 648969"/>
                  <a:gd name="T86" fmla="*/ 966606 w 995679"/>
                  <a:gd name="T87" fmla="*/ 215070 h 648969"/>
                  <a:gd name="T88" fmla="*/ 945033 w 995679"/>
                  <a:gd name="T89" fmla="*/ 181808 h 648969"/>
                  <a:gd name="T90" fmla="*/ 918132 w 995679"/>
                  <a:gd name="T91" fmla="*/ 150556 h 648969"/>
                  <a:gd name="T92" fmla="*/ 886277 w 995679"/>
                  <a:gd name="T93" fmla="*/ 121559 h 648969"/>
                  <a:gd name="T94" fmla="*/ 849841 w 995679"/>
                  <a:gd name="T95" fmla="*/ 95060 h 648969"/>
                  <a:gd name="T96" fmla="*/ 809197 w 995679"/>
                  <a:gd name="T97" fmla="*/ 71303 h 648969"/>
                  <a:gd name="T98" fmla="*/ 764719 w 995679"/>
                  <a:gd name="T99" fmla="*/ 50532 h 648969"/>
                  <a:gd name="T100" fmla="*/ 716780 w 995679"/>
                  <a:gd name="T101" fmla="*/ 32990 h 648969"/>
                  <a:gd name="T102" fmla="*/ 665755 w 995679"/>
                  <a:gd name="T103" fmla="*/ 18923 h 648969"/>
                  <a:gd name="T104" fmla="*/ 612015 w 995679"/>
                  <a:gd name="T105" fmla="*/ 8572 h 648969"/>
                  <a:gd name="T106" fmla="*/ 555936 w 995679"/>
                  <a:gd name="T107" fmla="*/ 2183 h 648969"/>
                  <a:gd name="T108" fmla="*/ 497889 w 995679"/>
                  <a:gd name="T109" fmla="*/ 0 h 648969"/>
                  <a:gd name="T110" fmla="*/ 0 w 995679"/>
                  <a:gd name="T111" fmla="*/ 0 h 648969"/>
                  <a:gd name="T112" fmla="*/ 995679 w 995679"/>
                  <a:gd name="T113" fmla="*/ 648969 h 648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T110" t="T111" r="T112" b="T113"/>
                <a:pathLst>
                  <a:path w="995679" h="648969">
                    <a:moveTo>
                      <a:pt x="497889" y="0"/>
                    </a:moveTo>
                    <a:lnTo>
                      <a:pt x="439812" y="2183"/>
                    </a:lnTo>
                    <a:lnTo>
                      <a:pt x="383706" y="8572"/>
                    </a:lnTo>
                    <a:lnTo>
                      <a:pt x="329944" y="18923"/>
                    </a:lnTo>
                    <a:lnTo>
                      <a:pt x="278899" y="32990"/>
                    </a:lnTo>
                    <a:lnTo>
                      <a:pt x="230945" y="50532"/>
                    </a:lnTo>
                    <a:lnTo>
                      <a:pt x="186455" y="71303"/>
                    </a:lnTo>
                    <a:lnTo>
                      <a:pt x="145802" y="95060"/>
                    </a:lnTo>
                    <a:lnTo>
                      <a:pt x="109358" y="121559"/>
                    </a:lnTo>
                    <a:lnTo>
                      <a:pt x="77498" y="150556"/>
                    </a:lnTo>
                    <a:lnTo>
                      <a:pt x="50593" y="181808"/>
                    </a:lnTo>
                    <a:lnTo>
                      <a:pt x="29018" y="215070"/>
                    </a:lnTo>
                    <a:lnTo>
                      <a:pt x="13145" y="250098"/>
                    </a:lnTo>
                    <a:lnTo>
                      <a:pt x="0" y="324480"/>
                    </a:lnTo>
                    <a:lnTo>
                      <a:pt x="3348" y="362311"/>
                    </a:lnTo>
                    <a:lnTo>
                      <a:pt x="13145" y="398862"/>
                    </a:lnTo>
                    <a:lnTo>
                      <a:pt x="29018" y="433891"/>
                    </a:lnTo>
                    <a:lnTo>
                      <a:pt x="50593" y="467153"/>
                    </a:lnTo>
                    <a:lnTo>
                      <a:pt x="77498" y="498404"/>
                    </a:lnTo>
                    <a:lnTo>
                      <a:pt x="109358" y="527401"/>
                    </a:lnTo>
                    <a:lnTo>
                      <a:pt x="145802" y="553901"/>
                    </a:lnTo>
                    <a:lnTo>
                      <a:pt x="186455" y="577657"/>
                    </a:lnTo>
                    <a:lnTo>
                      <a:pt x="230945" y="598429"/>
                    </a:lnTo>
                    <a:lnTo>
                      <a:pt x="278899" y="615970"/>
                    </a:lnTo>
                    <a:lnTo>
                      <a:pt x="329944" y="630038"/>
                    </a:lnTo>
                    <a:lnTo>
                      <a:pt x="383706" y="640388"/>
                    </a:lnTo>
                    <a:lnTo>
                      <a:pt x="439812" y="646777"/>
                    </a:lnTo>
                    <a:lnTo>
                      <a:pt x="497889" y="648961"/>
                    </a:lnTo>
                    <a:lnTo>
                      <a:pt x="555936" y="646777"/>
                    </a:lnTo>
                    <a:lnTo>
                      <a:pt x="612015" y="640388"/>
                    </a:lnTo>
                    <a:lnTo>
                      <a:pt x="665755" y="630038"/>
                    </a:lnTo>
                    <a:lnTo>
                      <a:pt x="716780" y="615970"/>
                    </a:lnTo>
                    <a:lnTo>
                      <a:pt x="764719" y="598429"/>
                    </a:lnTo>
                    <a:lnTo>
                      <a:pt x="809197" y="577657"/>
                    </a:lnTo>
                    <a:lnTo>
                      <a:pt x="849841" y="553901"/>
                    </a:lnTo>
                    <a:lnTo>
                      <a:pt x="886277" y="527401"/>
                    </a:lnTo>
                    <a:lnTo>
                      <a:pt x="918132" y="498404"/>
                    </a:lnTo>
                    <a:lnTo>
                      <a:pt x="945033" y="467153"/>
                    </a:lnTo>
                    <a:lnTo>
                      <a:pt x="966606" y="433891"/>
                    </a:lnTo>
                    <a:lnTo>
                      <a:pt x="982478" y="398862"/>
                    </a:lnTo>
                    <a:lnTo>
                      <a:pt x="995623" y="324480"/>
                    </a:lnTo>
                    <a:lnTo>
                      <a:pt x="992275" y="286650"/>
                    </a:lnTo>
                    <a:lnTo>
                      <a:pt x="982478" y="250098"/>
                    </a:lnTo>
                    <a:lnTo>
                      <a:pt x="966606" y="215070"/>
                    </a:lnTo>
                    <a:lnTo>
                      <a:pt x="945033" y="181808"/>
                    </a:lnTo>
                    <a:lnTo>
                      <a:pt x="918132" y="150556"/>
                    </a:lnTo>
                    <a:lnTo>
                      <a:pt x="886277" y="121559"/>
                    </a:lnTo>
                    <a:lnTo>
                      <a:pt x="849841" y="95060"/>
                    </a:lnTo>
                    <a:lnTo>
                      <a:pt x="809197" y="71303"/>
                    </a:lnTo>
                    <a:lnTo>
                      <a:pt x="764719" y="50532"/>
                    </a:lnTo>
                    <a:lnTo>
                      <a:pt x="716780" y="32990"/>
                    </a:lnTo>
                    <a:lnTo>
                      <a:pt x="665755" y="18923"/>
                    </a:lnTo>
                    <a:lnTo>
                      <a:pt x="612015" y="8572"/>
                    </a:lnTo>
                    <a:lnTo>
                      <a:pt x="555936" y="2183"/>
                    </a:lnTo>
                    <a:lnTo>
                      <a:pt x="497889" y="0"/>
                    </a:lnTo>
                    <a:close/>
                  </a:path>
                </a:pathLst>
              </a:custGeom>
              <a:noFill/>
              <a:ln w="7766">
                <a:solidFill>
                  <a:srgbClr val="F1F1F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78" name="object 22"/>
              <p:cNvSpPr>
                <a:spLocks/>
              </p:cNvSpPr>
              <p:nvPr/>
            </p:nvSpPr>
            <p:spPr bwMode="auto">
              <a:xfrm>
                <a:off x="8220" y="2167"/>
                <a:ext cx="20834" cy="18606"/>
              </a:xfrm>
              <a:custGeom>
                <a:avLst/>
                <a:gdLst>
                  <a:gd name="T0" fmla="*/ 991240 w 2083435"/>
                  <a:gd name="T1" fmla="*/ 1072 h 1860550"/>
                  <a:gd name="T2" fmla="*/ 892206 w 2083435"/>
                  <a:gd name="T3" fmla="*/ 9507 h 1860550"/>
                  <a:gd name="T4" fmla="*/ 796090 w 2083435"/>
                  <a:gd name="T5" fmla="*/ 26004 h 1860550"/>
                  <a:gd name="T6" fmla="*/ 703327 w 2083435"/>
                  <a:gd name="T7" fmla="*/ 50172 h 1860550"/>
                  <a:gd name="T8" fmla="*/ 614355 w 2083435"/>
                  <a:gd name="T9" fmla="*/ 81622 h 1860550"/>
                  <a:gd name="T10" fmla="*/ 529609 w 2083435"/>
                  <a:gd name="T11" fmla="*/ 119963 h 1860550"/>
                  <a:gd name="T12" fmla="*/ 449526 w 2083435"/>
                  <a:gd name="T13" fmla="*/ 164807 h 1860550"/>
                  <a:gd name="T14" fmla="*/ 374544 w 2083435"/>
                  <a:gd name="T15" fmla="*/ 215764 h 1860550"/>
                  <a:gd name="T16" fmla="*/ 305097 w 2083435"/>
                  <a:gd name="T17" fmla="*/ 272442 h 1860550"/>
                  <a:gd name="T18" fmla="*/ 241623 w 2083435"/>
                  <a:gd name="T19" fmla="*/ 334454 h 1860550"/>
                  <a:gd name="T20" fmla="*/ 184558 w 2083435"/>
                  <a:gd name="T21" fmla="*/ 401408 h 1860550"/>
                  <a:gd name="T22" fmla="*/ 134338 w 2083435"/>
                  <a:gd name="T23" fmla="*/ 472915 h 1860550"/>
                  <a:gd name="T24" fmla="*/ 91400 w 2083435"/>
                  <a:gd name="T25" fmla="*/ 548585 h 1860550"/>
                  <a:gd name="T26" fmla="*/ 56181 w 2083435"/>
                  <a:gd name="T27" fmla="*/ 628028 h 1860550"/>
                  <a:gd name="T28" fmla="*/ 29116 w 2083435"/>
                  <a:gd name="T29" fmla="*/ 710855 h 1860550"/>
                  <a:gd name="T30" fmla="*/ 10642 w 2083435"/>
                  <a:gd name="T31" fmla="*/ 796676 h 1860550"/>
                  <a:gd name="T32" fmla="*/ 1197 w 2083435"/>
                  <a:gd name="T33" fmla="*/ 885100 h 1860550"/>
                  <a:gd name="T34" fmla="*/ 1197 w 2083435"/>
                  <a:gd name="T35" fmla="*/ 975079 h 1860550"/>
                  <a:gd name="T36" fmla="*/ 10642 w 2083435"/>
                  <a:gd name="T37" fmla="*/ 1063503 h 1860550"/>
                  <a:gd name="T38" fmla="*/ 29116 w 2083435"/>
                  <a:gd name="T39" fmla="*/ 1149324 h 1860550"/>
                  <a:gd name="T40" fmla="*/ 56181 w 2083435"/>
                  <a:gd name="T41" fmla="*/ 1232151 h 1860550"/>
                  <a:gd name="T42" fmla="*/ 91400 w 2083435"/>
                  <a:gd name="T43" fmla="*/ 1311594 h 1860550"/>
                  <a:gd name="T44" fmla="*/ 134338 w 2083435"/>
                  <a:gd name="T45" fmla="*/ 1387264 h 1860550"/>
                  <a:gd name="T46" fmla="*/ 184558 w 2083435"/>
                  <a:gd name="T47" fmla="*/ 1458771 h 1860550"/>
                  <a:gd name="T48" fmla="*/ 241623 w 2083435"/>
                  <a:gd name="T49" fmla="*/ 1525725 h 1860550"/>
                  <a:gd name="T50" fmla="*/ 305097 w 2083435"/>
                  <a:gd name="T51" fmla="*/ 1587737 h 1860550"/>
                  <a:gd name="T52" fmla="*/ 374544 w 2083435"/>
                  <a:gd name="T53" fmla="*/ 1644415 h 1860550"/>
                  <a:gd name="T54" fmla="*/ 449526 w 2083435"/>
                  <a:gd name="T55" fmla="*/ 1695371 h 1860550"/>
                  <a:gd name="T56" fmla="*/ 529609 w 2083435"/>
                  <a:gd name="T57" fmla="*/ 1740215 h 1860550"/>
                  <a:gd name="T58" fmla="*/ 614355 w 2083435"/>
                  <a:gd name="T59" fmla="*/ 1778557 h 1860550"/>
                  <a:gd name="T60" fmla="*/ 703327 w 2083435"/>
                  <a:gd name="T61" fmla="*/ 1810007 h 1860550"/>
                  <a:gd name="T62" fmla="*/ 796090 w 2083435"/>
                  <a:gd name="T63" fmla="*/ 1834175 h 1860550"/>
                  <a:gd name="T64" fmla="*/ 892206 w 2083435"/>
                  <a:gd name="T65" fmla="*/ 1850672 h 1860550"/>
                  <a:gd name="T66" fmla="*/ 991240 w 2083435"/>
                  <a:gd name="T67" fmla="*/ 1859107 h 1860550"/>
                  <a:gd name="T68" fmla="*/ 2083310 w 2083435"/>
                  <a:gd name="T69" fmla="*/ 1860179 h 1860550"/>
                  <a:gd name="T70" fmla="*/ 2082109 w 2083435"/>
                  <a:gd name="T71" fmla="*/ 885100 h 1860550"/>
                  <a:gd name="T72" fmla="*/ 2072662 w 2083435"/>
                  <a:gd name="T73" fmla="*/ 796676 h 1860550"/>
                  <a:gd name="T74" fmla="*/ 2054187 w 2083435"/>
                  <a:gd name="T75" fmla="*/ 710855 h 1860550"/>
                  <a:gd name="T76" fmla="*/ 2027121 w 2083435"/>
                  <a:gd name="T77" fmla="*/ 628028 h 1860550"/>
                  <a:gd name="T78" fmla="*/ 1991900 w 2083435"/>
                  <a:gd name="T79" fmla="*/ 548585 h 1860550"/>
                  <a:gd name="T80" fmla="*/ 1948962 w 2083435"/>
                  <a:gd name="T81" fmla="*/ 472915 h 1860550"/>
                  <a:gd name="T82" fmla="*/ 1898742 w 2083435"/>
                  <a:gd name="T83" fmla="*/ 401408 h 1860550"/>
                  <a:gd name="T84" fmla="*/ 1841678 w 2083435"/>
                  <a:gd name="T85" fmla="*/ 334454 h 1860550"/>
                  <a:gd name="T86" fmla="*/ 1778206 w 2083435"/>
                  <a:gd name="T87" fmla="*/ 272442 h 1860550"/>
                  <a:gd name="T88" fmla="*/ 1708764 w 2083435"/>
                  <a:gd name="T89" fmla="*/ 215764 h 1860550"/>
                  <a:gd name="T90" fmla="*/ 1633788 w 2083435"/>
                  <a:gd name="T91" fmla="*/ 164807 h 1860550"/>
                  <a:gd name="T92" fmla="*/ 1553714 w 2083435"/>
                  <a:gd name="T93" fmla="*/ 119963 h 1860550"/>
                  <a:gd name="T94" fmla="*/ 1468980 w 2083435"/>
                  <a:gd name="T95" fmla="*/ 81622 h 1860550"/>
                  <a:gd name="T96" fmla="*/ 1380023 w 2083435"/>
                  <a:gd name="T97" fmla="*/ 50172 h 1860550"/>
                  <a:gd name="T98" fmla="*/ 1287278 w 2083435"/>
                  <a:gd name="T99" fmla="*/ 26004 h 1860550"/>
                  <a:gd name="T100" fmla="*/ 1191183 w 2083435"/>
                  <a:gd name="T101" fmla="*/ 9507 h 1860550"/>
                  <a:gd name="T102" fmla="*/ 1092175 w 2083435"/>
                  <a:gd name="T103" fmla="*/ 1072 h 1860550"/>
                  <a:gd name="T104" fmla="*/ 0 w 2083435"/>
                  <a:gd name="T105" fmla="*/ 0 h 1860550"/>
                  <a:gd name="T106" fmla="*/ 2083435 w 2083435"/>
                  <a:gd name="T107" fmla="*/ 1860550 h 1860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T104" t="T105" r="T106" b="T107"/>
                <a:pathLst>
                  <a:path w="2083435" h="1860550">
                    <a:moveTo>
                      <a:pt x="1041715" y="0"/>
                    </a:moveTo>
                    <a:lnTo>
                      <a:pt x="991240" y="1072"/>
                    </a:lnTo>
                    <a:lnTo>
                      <a:pt x="941386" y="4258"/>
                    </a:lnTo>
                    <a:lnTo>
                      <a:pt x="892206" y="9507"/>
                    </a:lnTo>
                    <a:lnTo>
                      <a:pt x="843756" y="16772"/>
                    </a:lnTo>
                    <a:lnTo>
                      <a:pt x="796090" y="26004"/>
                    </a:lnTo>
                    <a:lnTo>
                      <a:pt x="749262" y="37153"/>
                    </a:lnTo>
                    <a:lnTo>
                      <a:pt x="703327" y="50172"/>
                    </a:lnTo>
                    <a:lnTo>
                      <a:pt x="658340" y="65011"/>
                    </a:lnTo>
                    <a:lnTo>
                      <a:pt x="614355" y="81622"/>
                    </a:lnTo>
                    <a:lnTo>
                      <a:pt x="571426" y="99955"/>
                    </a:lnTo>
                    <a:lnTo>
                      <a:pt x="529609" y="119963"/>
                    </a:lnTo>
                    <a:lnTo>
                      <a:pt x="488958" y="141597"/>
                    </a:lnTo>
                    <a:lnTo>
                      <a:pt x="449526" y="164807"/>
                    </a:lnTo>
                    <a:lnTo>
                      <a:pt x="411370" y="189546"/>
                    </a:lnTo>
                    <a:lnTo>
                      <a:pt x="374544" y="215764"/>
                    </a:lnTo>
                    <a:lnTo>
                      <a:pt x="339101" y="243412"/>
                    </a:lnTo>
                    <a:lnTo>
                      <a:pt x="305097" y="272442"/>
                    </a:lnTo>
                    <a:lnTo>
                      <a:pt x="272586" y="302806"/>
                    </a:lnTo>
                    <a:lnTo>
                      <a:pt x="241623" y="334454"/>
                    </a:lnTo>
                    <a:lnTo>
                      <a:pt x="212262" y="367337"/>
                    </a:lnTo>
                    <a:lnTo>
                      <a:pt x="184558" y="401408"/>
                    </a:lnTo>
                    <a:lnTo>
                      <a:pt x="158565" y="436616"/>
                    </a:lnTo>
                    <a:lnTo>
                      <a:pt x="134338" y="472915"/>
                    </a:lnTo>
                    <a:lnTo>
                      <a:pt x="111932" y="510254"/>
                    </a:lnTo>
                    <a:lnTo>
                      <a:pt x="91400" y="548585"/>
                    </a:lnTo>
                    <a:lnTo>
                      <a:pt x="72798" y="587859"/>
                    </a:lnTo>
                    <a:lnTo>
                      <a:pt x="56181" y="628028"/>
                    </a:lnTo>
                    <a:lnTo>
                      <a:pt x="41602" y="669043"/>
                    </a:lnTo>
                    <a:lnTo>
                      <a:pt x="29116" y="710855"/>
                    </a:lnTo>
                    <a:lnTo>
                      <a:pt x="18778" y="753416"/>
                    </a:lnTo>
                    <a:lnTo>
                      <a:pt x="10642" y="796676"/>
                    </a:lnTo>
                    <a:lnTo>
                      <a:pt x="4764" y="840587"/>
                    </a:lnTo>
                    <a:lnTo>
                      <a:pt x="1197" y="885100"/>
                    </a:lnTo>
                    <a:lnTo>
                      <a:pt x="0" y="930012"/>
                    </a:lnTo>
                    <a:lnTo>
                      <a:pt x="1197" y="975079"/>
                    </a:lnTo>
                    <a:lnTo>
                      <a:pt x="4764" y="1019592"/>
                    </a:lnTo>
                    <a:lnTo>
                      <a:pt x="10642" y="1063503"/>
                    </a:lnTo>
                    <a:lnTo>
                      <a:pt x="18778" y="1106763"/>
                    </a:lnTo>
                    <a:lnTo>
                      <a:pt x="29116" y="1149324"/>
                    </a:lnTo>
                    <a:lnTo>
                      <a:pt x="41602" y="1191136"/>
                    </a:lnTo>
                    <a:lnTo>
                      <a:pt x="56181" y="1232151"/>
                    </a:lnTo>
                    <a:lnTo>
                      <a:pt x="72798" y="1272320"/>
                    </a:lnTo>
                    <a:lnTo>
                      <a:pt x="91400" y="1311594"/>
                    </a:lnTo>
                    <a:lnTo>
                      <a:pt x="111932" y="1349925"/>
                    </a:lnTo>
                    <a:lnTo>
                      <a:pt x="134338" y="1387264"/>
                    </a:lnTo>
                    <a:lnTo>
                      <a:pt x="158565" y="1423562"/>
                    </a:lnTo>
                    <a:lnTo>
                      <a:pt x="184558" y="1458771"/>
                    </a:lnTo>
                    <a:lnTo>
                      <a:pt x="212262" y="1492842"/>
                    </a:lnTo>
                    <a:lnTo>
                      <a:pt x="241623" y="1525725"/>
                    </a:lnTo>
                    <a:lnTo>
                      <a:pt x="272586" y="1557373"/>
                    </a:lnTo>
                    <a:lnTo>
                      <a:pt x="305097" y="1587737"/>
                    </a:lnTo>
                    <a:lnTo>
                      <a:pt x="339101" y="1616767"/>
                    </a:lnTo>
                    <a:lnTo>
                      <a:pt x="374544" y="1644415"/>
                    </a:lnTo>
                    <a:lnTo>
                      <a:pt x="411370" y="1670633"/>
                    </a:lnTo>
                    <a:lnTo>
                      <a:pt x="449526" y="1695371"/>
                    </a:lnTo>
                    <a:lnTo>
                      <a:pt x="488958" y="1718582"/>
                    </a:lnTo>
                    <a:lnTo>
                      <a:pt x="529609" y="1740215"/>
                    </a:lnTo>
                    <a:lnTo>
                      <a:pt x="571426" y="1760223"/>
                    </a:lnTo>
                    <a:lnTo>
                      <a:pt x="614355" y="1778557"/>
                    </a:lnTo>
                    <a:lnTo>
                      <a:pt x="658340" y="1795168"/>
                    </a:lnTo>
                    <a:lnTo>
                      <a:pt x="703327" y="1810007"/>
                    </a:lnTo>
                    <a:lnTo>
                      <a:pt x="749262" y="1823026"/>
                    </a:lnTo>
                    <a:lnTo>
                      <a:pt x="796090" y="1834175"/>
                    </a:lnTo>
                    <a:lnTo>
                      <a:pt x="843756" y="1843407"/>
                    </a:lnTo>
                    <a:lnTo>
                      <a:pt x="892206" y="1850672"/>
                    </a:lnTo>
                    <a:lnTo>
                      <a:pt x="941386" y="1855921"/>
                    </a:lnTo>
                    <a:lnTo>
                      <a:pt x="991240" y="1859107"/>
                    </a:lnTo>
                    <a:lnTo>
                      <a:pt x="1041715" y="1860179"/>
                    </a:lnTo>
                    <a:lnTo>
                      <a:pt x="2083310" y="1860179"/>
                    </a:lnTo>
                    <a:lnTo>
                      <a:pt x="2083306" y="930012"/>
                    </a:lnTo>
                    <a:lnTo>
                      <a:pt x="2082109" y="885100"/>
                    </a:lnTo>
                    <a:lnTo>
                      <a:pt x="2078541" y="840587"/>
                    </a:lnTo>
                    <a:lnTo>
                      <a:pt x="2072662" y="796676"/>
                    </a:lnTo>
                    <a:lnTo>
                      <a:pt x="2064526" y="753416"/>
                    </a:lnTo>
                    <a:lnTo>
                      <a:pt x="2054187" y="710855"/>
                    </a:lnTo>
                    <a:lnTo>
                      <a:pt x="2041701" y="669043"/>
                    </a:lnTo>
                    <a:lnTo>
                      <a:pt x="2027121" y="628028"/>
                    </a:lnTo>
                    <a:lnTo>
                      <a:pt x="2010503" y="587859"/>
                    </a:lnTo>
                    <a:lnTo>
                      <a:pt x="1991900" y="548585"/>
                    </a:lnTo>
                    <a:lnTo>
                      <a:pt x="1971368" y="510254"/>
                    </a:lnTo>
                    <a:lnTo>
                      <a:pt x="1948962" y="472915"/>
                    </a:lnTo>
                    <a:lnTo>
                      <a:pt x="1924735" y="436616"/>
                    </a:lnTo>
                    <a:lnTo>
                      <a:pt x="1898742" y="401408"/>
                    </a:lnTo>
                    <a:lnTo>
                      <a:pt x="1871038" y="367337"/>
                    </a:lnTo>
                    <a:lnTo>
                      <a:pt x="1841678" y="334454"/>
                    </a:lnTo>
                    <a:lnTo>
                      <a:pt x="1810716" y="302806"/>
                    </a:lnTo>
                    <a:lnTo>
                      <a:pt x="1778206" y="272442"/>
                    </a:lnTo>
                    <a:lnTo>
                      <a:pt x="1744204" y="243412"/>
                    </a:lnTo>
                    <a:lnTo>
                      <a:pt x="1708764" y="215764"/>
                    </a:lnTo>
                    <a:lnTo>
                      <a:pt x="1671940" y="189546"/>
                    </a:lnTo>
                    <a:lnTo>
                      <a:pt x="1633788" y="164807"/>
                    </a:lnTo>
                    <a:lnTo>
                      <a:pt x="1594361" y="141597"/>
                    </a:lnTo>
                    <a:lnTo>
                      <a:pt x="1553714" y="119963"/>
                    </a:lnTo>
                    <a:lnTo>
                      <a:pt x="1511903" y="99955"/>
                    </a:lnTo>
                    <a:lnTo>
                      <a:pt x="1468980" y="81622"/>
                    </a:lnTo>
                    <a:lnTo>
                      <a:pt x="1425002" y="65011"/>
                    </a:lnTo>
                    <a:lnTo>
                      <a:pt x="1380023" y="50172"/>
                    </a:lnTo>
                    <a:lnTo>
                      <a:pt x="1334096" y="37153"/>
                    </a:lnTo>
                    <a:lnTo>
                      <a:pt x="1287278" y="26004"/>
                    </a:lnTo>
                    <a:lnTo>
                      <a:pt x="1239622" y="16772"/>
                    </a:lnTo>
                    <a:lnTo>
                      <a:pt x="1191183" y="9507"/>
                    </a:lnTo>
                    <a:lnTo>
                      <a:pt x="1142016" y="4258"/>
                    </a:lnTo>
                    <a:lnTo>
                      <a:pt x="1092175" y="1072"/>
                    </a:lnTo>
                    <a:lnTo>
                      <a:pt x="1041715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" name="object 37"/>
            <p:cNvSpPr>
              <a:spLocks/>
            </p:cNvSpPr>
            <p:nvPr/>
          </p:nvSpPr>
          <p:spPr bwMode="auto">
            <a:xfrm>
              <a:off x="7456" y="2232"/>
              <a:ext cx="46380" cy="32227"/>
            </a:xfrm>
            <a:custGeom>
              <a:avLst/>
              <a:gdLst>
                <a:gd name="T0" fmla="*/ 4553978 w 4638040"/>
                <a:gd name="T1" fmla="*/ 1871040 h 3222625"/>
                <a:gd name="T2" fmla="*/ 4547590 w 4638040"/>
                <a:gd name="T3" fmla="*/ 1871345 h 3222625"/>
                <a:gd name="T4" fmla="*/ 4545254 w 4638040"/>
                <a:gd name="T5" fmla="*/ 1877390 h 3222625"/>
                <a:gd name="T6" fmla="*/ 4549762 w 4638040"/>
                <a:gd name="T7" fmla="*/ 1881898 h 3222625"/>
                <a:gd name="T8" fmla="*/ 2263444 w 4638040"/>
                <a:gd name="T9" fmla="*/ 1889213 h 3222625"/>
                <a:gd name="T10" fmla="*/ 2285962 w 4638040"/>
                <a:gd name="T11" fmla="*/ 88099 h 3222625"/>
                <a:gd name="T12" fmla="*/ 2290483 w 4638040"/>
                <a:gd name="T13" fmla="*/ 92595 h 3222625"/>
                <a:gd name="T14" fmla="*/ 2296566 w 4638040"/>
                <a:gd name="T15" fmla="*/ 90271 h 3222625"/>
                <a:gd name="T16" fmla="*/ 2296820 w 4638040"/>
                <a:gd name="T17" fmla="*/ 83756 h 3222625"/>
                <a:gd name="T18" fmla="*/ 2264460 w 4638040"/>
                <a:gd name="T19" fmla="*/ 0 h 3222625"/>
                <a:gd name="T20" fmla="*/ 2230336 w 4638040"/>
                <a:gd name="T21" fmla="*/ 86702 h 3222625"/>
                <a:gd name="T22" fmla="*/ 2234692 w 4638040"/>
                <a:gd name="T23" fmla="*/ 91198 h 3222625"/>
                <a:gd name="T24" fmla="*/ 2241080 w 4638040"/>
                <a:gd name="T25" fmla="*/ 90893 h 3222625"/>
                <a:gd name="T26" fmla="*/ 2258428 w 4638040"/>
                <a:gd name="T27" fmla="*/ 47307 h 3222625"/>
                <a:gd name="T28" fmla="*/ 47142 w 4638040"/>
                <a:gd name="T29" fmla="*/ 1880920 h 3222625"/>
                <a:gd name="T30" fmla="*/ 88455 w 4638040"/>
                <a:gd name="T31" fmla="*/ 1865147 h 3222625"/>
                <a:gd name="T32" fmla="*/ 92964 w 4638040"/>
                <a:gd name="T33" fmla="*/ 1860638 h 3222625"/>
                <a:gd name="T34" fmla="*/ 90652 w 4638040"/>
                <a:gd name="T35" fmla="*/ 1854593 h 3222625"/>
                <a:gd name="T36" fmla="*/ 84251 w 4638040"/>
                <a:gd name="T37" fmla="*/ 1854288 h 3222625"/>
                <a:gd name="T38" fmla="*/ 84010 w 4638040"/>
                <a:gd name="T39" fmla="*/ 1919427 h 3222625"/>
                <a:gd name="T40" fmla="*/ 90398 w 4638040"/>
                <a:gd name="T41" fmla="*/ 1919122 h 3222625"/>
                <a:gd name="T42" fmla="*/ 92773 w 4638040"/>
                <a:gd name="T43" fmla="*/ 1913064 h 3222625"/>
                <a:gd name="T44" fmla="*/ 88290 w 4638040"/>
                <a:gd name="T45" fmla="*/ 1908568 h 3222625"/>
                <a:gd name="T46" fmla="*/ 2251722 w 4638040"/>
                <a:gd name="T47" fmla="*/ 1900809 h 3222625"/>
                <a:gd name="T48" fmla="*/ 2247011 w 4638040"/>
                <a:gd name="T49" fmla="*/ 3206356 h 3222625"/>
                <a:gd name="T50" fmla="*/ 2231263 w 4638040"/>
                <a:gd name="T51" fmla="*/ 3134334 h 3222625"/>
                <a:gd name="T52" fmla="*/ 2226754 w 4638040"/>
                <a:gd name="T53" fmla="*/ 3129838 h 3222625"/>
                <a:gd name="T54" fmla="*/ 2220671 w 4638040"/>
                <a:gd name="T55" fmla="*/ 3132150 h 3222625"/>
                <a:gd name="T56" fmla="*/ 2220455 w 4638040"/>
                <a:gd name="T57" fmla="*/ 3138741 h 3222625"/>
                <a:gd name="T58" fmla="*/ 2259076 w 4638040"/>
                <a:gd name="T59" fmla="*/ 3206394 h 3222625"/>
                <a:gd name="T60" fmla="*/ 2286901 w 4638040"/>
                <a:gd name="T61" fmla="*/ 3135744 h 3222625"/>
                <a:gd name="T62" fmla="*/ 2282533 w 4638040"/>
                <a:gd name="T63" fmla="*/ 3131210 h 3222625"/>
                <a:gd name="T64" fmla="*/ 2276144 w 4638040"/>
                <a:gd name="T65" fmla="*/ 3131502 h 3222625"/>
                <a:gd name="T66" fmla="*/ 2258809 w 4638040"/>
                <a:gd name="T67" fmla="*/ 3175165 h 3222625"/>
                <a:gd name="T68" fmla="*/ 4590859 w 4638040"/>
                <a:gd name="T69" fmla="*/ 1909546 h 3222625"/>
                <a:gd name="T70" fmla="*/ 4546498 w 4638040"/>
                <a:gd name="T71" fmla="*/ 1926564 h 3222625"/>
                <a:gd name="T72" fmla="*/ 4546181 w 4638040"/>
                <a:gd name="T73" fmla="*/ 1932927 h 3222625"/>
                <a:gd name="T74" fmla="*/ 4550702 w 4638040"/>
                <a:gd name="T75" fmla="*/ 1937423 h 3222625"/>
                <a:gd name="T76" fmla="*/ 4623003 w 4638040"/>
                <a:gd name="T77" fmla="*/ 1909660 h 3222625"/>
                <a:gd name="T78" fmla="*/ 0 w 4638040"/>
                <a:gd name="T79" fmla="*/ 0 h 3222625"/>
                <a:gd name="T80" fmla="*/ 4638040 w 4638040"/>
                <a:gd name="T81" fmla="*/ 3222625 h 3222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T78" t="T79" r="T80" b="T81"/>
              <a:pathLst>
                <a:path w="4638040" h="3222625">
                  <a:moveTo>
                    <a:pt x="4637964" y="1903920"/>
                  </a:moveTo>
                  <a:lnTo>
                    <a:pt x="4553978" y="1871040"/>
                  </a:lnTo>
                  <a:lnTo>
                    <a:pt x="4551019" y="1869948"/>
                  </a:lnTo>
                  <a:lnTo>
                    <a:pt x="4547590" y="1871345"/>
                  </a:lnTo>
                  <a:lnTo>
                    <a:pt x="4546498" y="1874443"/>
                  </a:lnTo>
                  <a:lnTo>
                    <a:pt x="4545254" y="1877390"/>
                  </a:lnTo>
                  <a:lnTo>
                    <a:pt x="4546651" y="1880806"/>
                  </a:lnTo>
                  <a:lnTo>
                    <a:pt x="4549762" y="1881898"/>
                  </a:lnTo>
                  <a:lnTo>
                    <a:pt x="4590580" y="1897900"/>
                  </a:lnTo>
                  <a:lnTo>
                    <a:pt x="2263444" y="1889213"/>
                  </a:lnTo>
                  <a:lnTo>
                    <a:pt x="2270112" y="46964"/>
                  </a:lnTo>
                  <a:lnTo>
                    <a:pt x="2285962" y="88099"/>
                  </a:lnTo>
                  <a:lnTo>
                    <a:pt x="2287054" y="91046"/>
                  </a:lnTo>
                  <a:lnTo>
                    <a:pt x="2290483" y="92595"/>
                  </a:lnTo>
                  <a:lnTo>
                    <a:pt x="2293442" y="91516"/>
                  </a:lnTo>
                  <a:lnTo>
                    <a:pt x="2296566" y="90271"/>
                  </a:lnTo>
                  <a:lnTo>
                    <a:pt x="2297963" y="86855"/>
                  </a:lnTo>
                  <a:lnTo>
                    <a:pt x="2296820" y="83756"/>
                  </a:lnTo>
                  <a:lnTo>
                    <a:pt x="2270696" y="16129"/>
                  </a:lnTo>
                  <a:lnTo>
                    <a:pt x="2264460" y="0"/>
                  </a:lnTo>
                  <a:lnTo>
                    <a:pt x="2231364" y="83908"/>
                  </a:lnTo>
                  <a:lnTo>
                    <a:pt x="2230336" y="86702"/>
                  </a:lnTo>
                  <a:lnTo>
                    <a:pt x="2231733" y="90119"/>
                  </a:lnTo>
                  <a:lnTo>
                    <a:pt x="2234692" y="91198"/>
                  </a:lnTo>
                  <a:lnTo>
                    <a:pt x="2237816" y="92443"/>
                  </a:lnTo>
                  <a:lnTo>
                    <a:pt x="2241080" y="90893"/>
                  </a:lnTo>
                  <a:lnTo>
                    <a:pt x="2242337" y="87947"/>
                  </a:lnTo>
                  <a:lnTo>
                    <a:pt x="2258428" y="47307"/>
                  </a:lnTo>
                  <a:lnTo>
                    <a:pt x="2251760" y="1889163"/>
                  </a:lnTo>
                  <a:lnTo>
                    <a:pt x="47142" y="1880920"/>
                  </a:lnTo>
                  <a:lnTo>
                    <a:pt x="47447" y="1880806"/>
                  </a:lnTo>
                  <a:lnTo>
                    <a:pt x="88455" y="1865147"/>
                  </a:lnTo>
                  <a:lnTo>
                    <a:pt x="91465" y="1864055"/>
                  </a:lnTo>
                  <a:lnTo>
                    <a:pt x="92964" y="1860638"/>
                  </a:lnTo>
                  <a:lnTo>
                    <a:pt x="91808" y="1857692"/>
                  </a:lnTo>
                  <a:lnTo>
                    <a:pt x="90652" y="1854593"/>
                  </a:lnTo>
                  <a:lnTo>
                    <a:pt x="87274" y="1853196"/>
                  </a:lnTo>
                  <a:lnTo>
                    <a:pt x="84251" y="1854288"/>
                  </a:lnTo>
                  <a:lnTo>
                    <a:pt x="0" y="1886546"/>
                  </a:lnTo>
                  <a:lnTo>
                    <a:pt x="84010" y="1919427"/>
                  </a:lnTo>
                  <a:lnTo>
                    <a:pt x="87007" y="1920519"/>
                  </a:lnTo>
                  <a:lnTo>
                    <a:pt x="90398" y="1919122"/>
                  </a:lnTo>
                  <a:lnTo>
                    <a:pt x="91592" y="1916176"/>
                  </a:lnTo>
                  <a:lnTo>
                    <a:pt x="92773" y="1913064"/>
                  </a:lnTo>
                  <a:lnTo>
                    <a:pt x="91287" y="1909813"/>
                  </a:lnTo>
                  <a:lnTo>
                    <a:pt x="88290" y="1908568"/>
                  </a:lnTo>
                  <a:lnTo>
                    <a:pt x="47447" y="1892554"/>
                  </a:lnTo>
                  <a:lnTo>
                    <a:pt x="2251722" y="1900809"/>
                  </a:lnTo>
                  <a:lnTo>
                    <a:pt x="2247112" y="3175431"/>
                  </a:lnTo>
                  <a:lnTo>
                    <a:pt x="2247011" y="3206356"/>
                  </a:lnTo>
                  <a:lnTo>
                    <a:pt x="2247011" y="3175165"/>
                  </a:lnTo>
                  <a:lnTo>
                    <a:pt x="2231263" y="3134334"/>
                  </a:lnTo>
                  <a:lnTo>
                    <a:pt x="2230170" y="3131324"/>
                  </a:lnTo>
                  <a:lnTo>
                    <a:pt x="2226754" y="3129838"/>
                  </a:lnTo>
                  <a:lnTo>
                    <a:pt x="2223782" y="3130981"/>
                  </a:lnTo>
                  <a:lnTo>
                    <a:pt x="2220671" y="3132150"/>
                  </a:lnTo>
                  <a:lnTo>
                    <a:pt x="2219274" y="3135515"/>
                  </a:lnTo>
                  <a:lnTo>
                    <a:pt x="2220455" y="3138741"/>
                  </a:lnTo>
                  <a:lnTo>
                    <a:pt x="2252776" y="3222358"/>
                  </a:lnTo>
                  <a:lnTo>
                    <a:pt x="2259076" y="3206394"/>
                  </a:lnTo>
                  <a:lnTo>
                    <a:pt x="2285898" y="3138513"/>
                  </a:lnTo>
                  <a:lnTo>
                    <a:pt x="2286901" y="3135744"/>
                  </a:lnTo>
                  <a:lnTo>
                    <a:pt x="2285492" y="3132378"/>
                  </a:lnTo>
                  <a:lnTo>
                    <a:pt x="2282533" y="3131210"/>
                  </a:lnTo>
                  <a:lnTo>
                    <a:pt x="2279421" y="3130029"/>
                  </a:lnTo>
                  <a:lnTo>
                    <a:pt x="2276144" y="3131502"/>
                  </a:lnTo>
                  <a:lnTo>
                    <a:pt x="2274900" y="3134487"/>
                  </a:lnTo>
                  <a:lnTo>
                    <a:pt x="2258809" y="3175165"/>
                  </a:lnTo>
                  <a:lnTo>
                    <a:pt x="2263406" y="1900847"/>
                  </a:lnTo>
                  <a:lnTo>
                    <a:pt x="4590859" y="1909546"/>
                  </a:lnTo>
                  <a:lnTo>
                    <a:pt x="4549610" y="1925320"/>
                  </a:lnTo>
                  <a:lnTo>
                    <a:pt x="4546498" y="1926564"/>
                  </a:lnTo>
                  <a:lnTo>
                    <a:pt x="4545088" y="1929815"/>
                  </a:lnTo>
                  <a:lnTo>
                    <a:pt x="4546181" y="1932927"/>
                  </a:lnTo>
                  <a:lnTo>
                    <a:pt x="4547425" y="1935873"/>
                  </a:lnTo>
                  <a:lnTo>
                    <a:pt x="4550702" y="1937423"/>
                  </a:lnTo>
                  <a:lnTo>
                    <a:pt x="4553813" y="1936178"/>
                  </a:lnTo>
                  <a:lnTo>
                    <a:pt x="4623003" y="1909660"/>
                  </a:lnTo>
                  <a:lnTo>
                    <a:pt x="4637964" y="19039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6" name="object 25"/>
            <p:cNvGrpSpPr>
              <a:grpSpLocks/>
            </p:cNvGrpSpPr>
            <p:nvPr/>
          </p:nvGrpSpPr>
          <p:grpSpPr bwMode="auto">
            <a:xfrm>
              <a:off x="12922" y="3713"/>
              <a:ext cx="9668" cy="6887"/>
              <a:chOff x="12922" y="3713"/>
              <a:chExt cx="9667" cy="6886"/>
            </a:xfrm>
          </p:grpSpPr>
          <p:pic>
            <p:nvPicPr>
              <p:cNvPr id="38" name="object 2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22" y="3713"/>
                <a:ext cx="9668" cy="68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object 27"/>
              <p:cNvSpPr>
                <a:spLocks/>
              </p:cNvSpPr>
              <p:nvPr/>
            </p:nvSpPr>
            <p:spPr bwMode="auto">
              <a:xfrm>
                <a:off x="13458" y="4252"/>
                <a:ext cx="8934" cy="6146"/>
              </a:xfrm>
              <a:custGeom>
                <a:avLst/>
                <a:gdLst>
                  <a:gd name="T0" fmla="*/ 446558 w 893445"/>
                  <a:gd name="T1" fmla="*/ 0 h 614679"/>
                  <a:gd name="T2" fmla="*/ 390540 w 893445"/>
                  <a:gd name="T3" fmla="*/ 2394 h 614679"/>
                  <a:gd name="T4" fmla="*/ 336600 w 893445"/>
                  <a:gd name="T5" fmla="*/ 9384 h 614679"/>
                  <a:gd name="T6" fmla="*/ 285155 w 893445"/>
                  <a:gd name="T7" fmla="*/ 20683 h 614679"/>
                  <a:gd name="T8" fmla="*/ 236623 w 893445"/>
                  <a:gd name="T9" fmla="*/ 36003 h 614679"/>
                  <a:gd name="T10" fmla="*/ 191424 w 893445"/>
                  <a:gd name="T11" fmla="*/ 55054 h 614679"/>
                  <a:gd name="T12" fmla="*/ 149976 w 893445"/>
                  <a:gd name="T13" fmla="*/ 77550 h 614679"/>
                  <a:gd name="T14" fmla="*/ 112697 w 893445"/>
                  <a:gd name="T15" fmla="*/ 103202 h 614679"/>
                  <a:gd name="T16" fmla="*/ 80005 w 893445"/>
                  <a:gd name="T17" fmla="*/ 131722 h 614679"/>
                  <a:gd name="T18" fmla="*/ 52319 w 893445"/>
                  <a:gd name="T19" fmla="*/ 162822 h 614679"/>
                  <a:gd name="T20" fmla="*/ 30057 w 893445"/>
                  <a:gd name="T21" fmla="*/ 196215 h 614679"/>
                  <a:gd name="T22" fmla="*/ 13637 w 893445"/>
                  <a:gd name="T23" fmla="*/ 231611 h 614679"/>
                  <a:gd name="T24" fmla="*/ 3479 w 893445"/>
                  <a:gd name="T25" fmla="*/ 268723 h 614679"/>
                  <a:gd name="T26" fmla="*/ 0 w 893445"/>
                  <a:gd name="T27" fmla="*/ 307263 h 614679"/>
                  <a:gd name="T28" fmla="*/ 3479 w 893445"/>
                  <a:gd name="T29" fmla="*/ 345837 h 614679"/>
                  <a:gd name="T30" fmla="*/ 13637 w 893445"/>
                  <a:gd name="T31" fmla="*/ 382977 h 614679"/>
                  <a:gd name="T32" fmla="*/ 30057 w 893445"/>
                  <a:gd name="T33" fmla="*/ 418397 h 614679"/>
                  <a:gd name="T34" fmla="*/ 52319 w 893445"/>
                  <a:gd name="T35" fmla="*/ 451808 h 614679"/>
                  <a:gd name="T36" fmla="*/ 80005 w 893445"/>
                  <a:gd name="T37" fmla="*/ 482924 h 614679"/>
                  <a:gd name="T38" fmla="*/ 112697 w 893445"/>
                  <a:gd name="T39" fmla="*/ 511456 h 614679"/>
                  <a:gd name="T40" fmla="*/ 149976 w 893445"/>
                  <a:gd name="T41" fmla="*/ 537117 h 614679"/>
                  <a:gd name="T42" fmla="*/ 191424 w 893445"/>
                  <a:gd name="T43" fmla="*/ 559619 h 614679"/>
                  <a:gd name="T44" fmla="*/ 236623 w 893445"/>
                  <a:gd name="T45" fmla="*/ 578675 h 614679"/>
                  <a:gd name="T46" fmla="*/ 285155 w 893445"/>
                  <a:gd name="T47" fmla="*/ 593997 h 614679"/>
                  <a:gd name="T48" fmla="*/ 336600 w 893445"/>
                  <a:gd name="T49" fmla="*/ 605297 h 614679"/>
                  <a:gd name="T50" fmla="*/ 390540 w 893445"/>
                  <a:gd name="T51" fmla="*/ 612288 h 614679"/>
                  <a:gd name="T52" fmla="*/ 446558 w 893445"/>
                  <a:gd name="T53" fmla="*/ 614682 h 614679"/>
                  <a:gd name="T54" fmla="*/ 502572 w 893445"/>
                  <a:gd name="T55" fmla="*/ 612288 h 614679"/>
                  <a:gd name="T56" fmla="*/ 556511 w 893445"/>
                  <a:gd name="T57" fmla="*/ 605297 h 614679"/>
                  <a:gd name="T58" fmla="*/ 607954 w 893445"/>
                  <a:gd name="T59" fmla="*/ 593997 h 614679"/>
                  <a:gd name="T60" fmla="*/ 656485 w 893445"/>
                  <a:gd name="T61" fmla="*/ 578675 h 614679"/>
                  <a:gd name="T62" fmla="*/ 701684 w 893445"/>
                  <a:gd name="T63" fmla="*/ 559619 h 614679"/>
                  <a:gd name="T64" fmla="*/ 743133 w 893445"/>
                  <a:gd name="T65" fmla="*/ 537117 h 614679"/>
                  <a:gd name="T66" fmla="*/ 780413 w 893445"/>
                  <a:gd name="T67" fmla="*/ 511456 h 614679"/>
                  <a:gd name="T68" fmla="*/ 813106 w 893445"/>
                  <a:gd name="T69" fmla="*/ 482924 h 614679"/>
                  <a:gd name="T70" fmla="*/ 840794 w 893445"/>
                  <a:gd name="T71" fmla="*/ 451808 h 614679"/>
                  <a:gd name="T72" fmla="*/ 863057 w 893445"/>
                  <a:gd name="T73" fmla="*/ 418397 h 614679"/>
                  <a:gd name="T74" fmla="*/ 879477 w 893445"/>
                  <a:gd name="T75" fmla="*/ 382977 h 614679"/>
                  <a:gd name="T76" fmla="*/ 889636 w 893445"/>
                  <a:gd name="T77" fmla="*/ 345837 h 614679"/>
                  <a:gd name="T78" fmla="*/ 893116 w 893445"/>
                  <a:gd name="T79" fmla="*/ 307263 h 614679"/>
                  <a:gd name="T80" fmla="*/ 889636 w 893445"/>
                  <a:gd name="T81" fmla="*/ 268723 h 614679"/>
                  <a:gd name="T82" fmla="*/ 879477 w 893445"/>
                  <a:gd name="T83" fmla="*/ 231611 h 614679"/>
                  <a:gd name="T84" fmla="*/ 863057 w 893445"/>
                  <a:gd name="T85" fmla="*/ 196215 h 614679"/>
                  <a:gd name="T86" fmla="*/ 840794 w 893445"/>
                  <a:gd name="T87" fmla="*/ 162822 h 614679"/>
                  <a:gd name="T88" fmla="*/ 813106 w 893445"/>
                  <a:gd name="T89" fmla="*/ 131722 h 614679"/>
                  <a:gd name="T90" fmla="*/ 780413 w 893445"/>
                  <a:gd name="T91" fmla="*/ 103202 h 614679"/>
                  <a:gd name="T92" fmla="*/ 743133 w 893445"/>
                  <a:gd name="T93" fmla="*/ 77550 h 614679"/>
                  <a:gd name="T94" fmla="*/ 701684 w 893445"/>
                  <a:gd name="T95" fmla="*/ 55054 h 614679"/>
                  <a:gd name="T96" fmla="*/ 656485 w 893445"/>
                  <a:gd name="T97" fmla="*/ 36003 h 614679"/>
                  <a:gd name="T98" fmla="*/ 607954 w 893445"/>
                  <a:gd name="T99" fmla="*/ 20683 h 614679"/>
                  <a:gd name="T100" fmla="*/ 556511 w 893445"/>
                  <a:gd name="T101" fmla="*/ 9384 h 614679"/>
                  <a:gd name="T102" fmla="*/ 502572 w 893445"/>
                  <a:gd name="T103" fmla="*/ 2394 h 614679"/>
                  <a:gd name="T104" fmla="*/ 446558 w 893445"/>
                  <a:gd name="T105" fmla="*/ 0 h 614679"/>
                  <a:gd name="T106" fmla="*/ 0 w 893445"/>
                  <a:gd name="T107" fmla="*/ 0 h 614679"/>
                  <a:gd name="T108" fmla="*/ 893445 w 893445"/>
                  <a:gd name="T109" fmla="*/ 614679 h 614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T106" t="T107" r="T108" b="T109"/>
                <a:pathLst>
                  <a:path w="893445" h="614679">
                    <a:moveTo>
                      <a:pt x="446558" y="0"/>
                    </a:moveTo>
                    <a:lnTo>
                      <a:pt x="390540" y="2394"/>
                    </a:lnTo>
                    <a:lnTo>
                      <a:pt x="336600" y="9384"/>
                    </a:lnTo>
                    <a:lnTo>
                      <a:pt x="285155" y="20683"/>
                    </a:lnTo>
                    <a:lnTo>
                      <a:pt x="236623" y="36003"/>
                    </a:lnTo>
                    <a:lnTo>
                      <a:pt x="191424" y="55054"/>
                    </a:lnTo>
                    <a:lnTo>
                      <a:pt x="149976" y="77550"/>
                    </a:lnTo>
                    <a:lnTo>
                      <a:pt x="112697" y="103202"/>
                    </a:lnTo>
                    <a:lnTo>
                      <a:pt x="80005" y="131722"/>
                    </a:lnTo>
                    <a:lnTo>
                      <a:pt x="52319" y="162822"/>
                    </a:lnTo>
                    <a:lnTo>
                      <a:pt x="30057" y="196215"/>
                    </a:lnTo>
                    <a:lnTo>
                      <a:pt x="13637" y="231611"/>
                    </a:lnTo>
                    <a:lnTo>
                      <a:pt x="3479" y="268723"/>
                    </a:lnTo>
                    <a:lnTo>
                      <a:pt x="0" y="307263"/>
                    </a:lnTo>
                    <a:lnTo>
                      <a:pt x="3479" y="345837"/>
                    </a:lnTo>
                    <a:lnTo>
                      <a:pt x="13637" y="382977"/>
                    </a:lnTo>
                    <a:lnTo>
                      <a:pt x="30057" y="418397"/>
                    </a:lnTo>
                    <a:lnTo>
                      <a:pt x="52319" y="451808"/>
                    </a:lnTo>
                    <a:lnTo>
                      <a:pt x="80005" y="482924"/>
                    </a:lnTo>
                    <a:lnTo>
                      <a:pt x="112697" y="511456"/>
                    </a:lnTo>
                    <a:lnTo>
                      <a:pt x="149976" y="537117"/>
                    </a:lnTo>
                    <a:lnTo>
                      <a:pt x="191424" y="559619"/>
                    </a:lnTo>
                    <a:lnTo>
                      <a:pt x="236623" y="578675"/>
                    </a:lnTo>
                    <a:lnTo>
                      <a:pt x="285155" y="593997"/>
                    </a:lnTo>
                    <a:lnTo>
                      <a:pt x="336600" y="605297"/>
                    </a:lnTo>
                    <a:lnTo>
                      <a:pt x="390540" y="612288"/>
                    </a:lnTo>
                    <a:lnTo>
                      <a:pt x="446558" y="614682"/>
                    </a:lnTo>
                    <a:lnTo>
                      <a:pt x="502572" y="612288"/>
                    </a:lnTo>
                    <a:lnTo>
                      <a:pt x="556511" y="605297"/>
                    </a:lnTo>
                    <a:lnTo>
                      <a:pt x="607954" y="593997"/>
                    </a:lnTo>
                    <a:lnTo>
                      <a:pt x="656485" y="578675"/>
                    </a:lnTo>
                    <a:lnTo>
                      <a:pt x="701684" y="559619"/>
                    </a:lnTo>
                    <a:lnTo>
                      <a:pt x="743133" y="537117"/>
                    </a:lnTo>
                    <a:lnTo>
                      <a:pt x="780413" y="511456"/>
                    </a:lnTo>
                    <a:lnTo>
                      <a:pt x="813106" y="482924"/>
                    </a:lnTo>
                    <a:lnTo>
                      <a:pt x="840794" y="451808"/>
                    </a:lnTo>
                    <a:lnTo>
                      <a:pt x="863057" y="418397"/>
                    </a:lnTo>
                    <a:lnTo>
                      <a:pt x="879477" y="382977"/>
                    </a:lnTo>
                    <a:lnTo>
                      <a:pt x="889636" y="345837"/>
                    </a:lnTo>
                    <a:lnTo>
                      <a:pt x="893116" y="307263"/>
                    </a:lnTo>
                    <a:lnTo>
                      <a:pt x="889636" y="268723"/>
                    </a:lnTo>
                    <a:lnTo>
                      <a:pt x="879477" y="231611"/>
                    </a:lnTo>
                    <a:lnTo>
                      <a:pt x="863057" y="196215"/>
                    </a:lnTo>
                    <a:lnTo>
                      <a:pt x="840794" y="162822"/>
                    </a:lnTo>
                    <a:lnTo>
                      <a:pt x="813106" y="131722"/>
                    </a:lnTo>
                    <a:lnTo>
                      <a:pt x="780413" y="103202"/>
                    </a:lnTo>
                    <a:lnTo>
                      <a:pt x="743133" y="77550"/>
                    </a:lnTo>
                    <a:lnTo>
                      <a:pt x="701684" y="55054"/>
                    </a:lnTo>
                    <a:lnTo>
                      <a:pt x="656485" y="36003"/>
                    </a:lnTo>
                    <a:lnTo>
                      <a:pt x="607954" y="20683"/>
                    </a:lnTo>
                    <a:lnTo>
                      <a:pt x="556511" y="9384"/>
                    </a:lnTo>
                    <a:lnTo>
                      <a:pt x="502572" y="2394"/>
                    </a:lnTo>
                    <a:lnTo>
                      <a:pt x="4465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    </a:t>
                </a:r>
                <a:r>
                  <a: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36,5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object 28"/>
              <p:cNvSpPr>
                <a:spLocks/>
              </p:cNvSpPr>
              <p:nvPr/>
            </p:nvSpPr>
            <p:spPr bwMode="auto">
              <a:xfrm>
                <a:off x="13458" y="4252"/>
                <a:ext cx="8934" cy="6146"/>
              </a:xfrm>
              <a:custGeom>
                <a:avLst/>
                <a:gdLst>
                  <a:gd name="T0" fmla="*/ 0 w 893445"/>
                  <a:gd name="T1" fmla="*/ 307263 h 614679"/>
                  <a:gd name="T2" fmla="*/ 3479 w 893445"/>
                  <a:gd name="T3" fmla="*/ 345837 h 614679"/>
                  <a:gd name="T4" fmla="*/ 13637 w 893445"/>
                  <a:gd name="T5" fmla="*/ 382977 h 614679"/>
                  <a:gd name="T6" fmla="*/ 30057 w 893445"/>
                  <a:gd name="T7" fmla="*/ 418397 h 614679"/>
                  <a:gd name="T8" fmla="*/ 52319 w 893445"/>
                  <a:gd name="T9" fmla="*/ 451808 h 614679"/>
                  <a:gd name="T10" fmla="*/ 80005 w 893445"/>
                  <a:gd name="T11" fmla="*/ 482924 h 614679"/>
                  <a:gd name="T12" fmla="*/ 112697 w 893445"/>
                  <a:gd name="T13" fmla="*/ 511456 h 614679"/>
                  <a:gd name="T14" fmla="*/ 149976 w 893445"/>
                  <a:gd name="T15" fmla="*/ 537117 h 614679"/>
                  <a:gd name="T16" fmla="*/ 191424 w 893445"/>
                  <a:gd name="T17" fmla="*/ 559619 h 614679"/>
                  <a:gd name="T18" fmla="*/ 236623 w 893445"/>
                  <a:gd name="T19" fmla="*/ 578675 h 614679"/>
                  <a:gd name="T20" fmla="*/ 285155 w 893445"/>
                  <a:gd name="T21" fmla="*/ 593997 h 614679"/>
                  <a:gd name="T22" fmla="*/ 336600 w 893445"/>
                  <a:gd name="T23" fmla="*/ 605297 h 614679"/>
                  <a:gd name="T24" fmla="*/ 390540 w 893445"/>
                  <a:gd name="T25" fmla="*/ 612288 h 614679"/>
                  <a:gd name="T26" fmla="*/ 446558 w 893445"/>
                  <a:gd name="T27" fmla="*/ 614682 h 614679"/>
                  <a:gd name="T28" fmla="*/ 502572 w 893445"/>
                  <a:gd name="T29" fmla="*/ 612288 h 614679"/>
                  <a:gd name="T30" fmla="*/ 556511 w 893445"/>
                  <a:gd name="T31" fmla="*/ 605297 h 614679"/>
                  <a:gd name="T32" fmla="*/ 607954 w 893445"/>
                  <a:gd name="T33" fmla="*/ 593997 h 614679"/>
                  <a:gd name="T34" fmla="*/ 656485 w 893445"/>
                  <a:gd name="T35" fmla="*/ 578675 h 614679"/>
                  <a:gd name="T36" fmla="*/ 701684 w 893445"/>
                  <a:gd name="T37" fmla="*/ 559619 h 614679"/>
                  <a:gd name="T38" fmla="*/ 743133 w 893445"/>
                  <a:gd name="T39" fmla="*/ 537117 h 614679"/>
                  <a:gd name="T40" fmla="*/ 780413 w 893445"/>
                  <a:gd name="T41" fmla="*/ 511456 h 614679"/>
                  <a:gd name="T42" fmla="*/ 813106 w 893445"/>
                  <a:gd name="T43" fmla="*/ 482924 h 614679"/>
                  <a:gd name="T44" fmla="*/ 840794 w 893445"/>
                  <a:gd name="T45" fmla="*/ 451808 h 614679"/>
                  <a:gd name="T46" fmla="*/ 863057 w 893445"/>
                  <a:gd name="T47" fmla="*/ 418397 h 614679"/>
                  <a:gd name="T48" fmla="*/ 879477 w 893445"/>
                  <a:gd name="T49" fmla="*/ 382977 h 614679"/>
                  <a:gd name="T50" fmla="*/ 889636 w 893445"/>
                  <a:gd name="T51" fmla="*/ 345837 h 614679"/>
                  <a:gd name="T52" fmla="*/ 893116 w 893445"/>
                  <a:gd name="T53" fmla="*/ 307263 h 614679"/>
                  <a:gd name="T54" fmla="*/ 889636 w 893445"/>
                  <a:gd name="T55" fmla="*/ 268723 h 614679"/>
                  <a:gd name="T56" fmla="*/ 879477 w 893445"/>
                  <a:gd name="T57" fmla="*/ 231611 h 614679"/>
                  <a:gd name="T58" fmla="*/ 863057 w 893445"/>
                  <a:gd name="T59" fmla="*/ 196215 h 614679"/>
                  <a:gd name="T60" fmla="*/ 840794 w 893445"/>
                  <a:gd name="T61" fmla="*/ 162822 h 614679"/>
                  <a:gd name="T62" fmla="*/ 813106 w 893445"/>
                  <a:gd name="T63" fmla="*/ 131722 h 614679"/>
                  <a:gd name="T64" fmla="*/ 780413 w 893445"/>
                  <a:gd name="T65" fmla="*/ 103202 h 614679"/>
                  <a:gd name="T66" fmla="*/ 743133 w 893445"/>
                  <a:gd name="T67" fmla="*/ 77550 h 614679"/>
                  <a:gd name="T68" fmla="*/ 701684 w 893445"/>
                  <a:gd name="T69" fmla="*/ 55054 h 614679"/>
                  <a:gd name="T70" fmla="*/ 656485 w 893445"/>
                  <a:gd name="T71" fmla="*/ 36003 h 614679"/>
                  <a:gd name="T72" fmla="*/ 607954 w 893445"/>
                  <a:gd name="T73" fmla="*/ 20683 h 614679"/>
                  <a:gd name="T74" fmla="*/ 556511 w 893445"/>
                  <a:gd name="T75" fmla="*/ 9384 h 614679"/>
                  <a:gd name="T76" fmla="*/ 502572 w 893445"/>
                  <a:gd name="T77" fmla="*/ 2394 h 614679"/>
                  <a:gd name="T78" fmla="*/ 446558 w 893445"/>
                  <a:gd name="T79" fmla="*/ 0 h 614679"/>
                  <a:gd name="T80" fmla="*/ 390540 w 893445"/>
                  <a:gd name="T81" fmla="*/ 2394 h 614679"/>
                  <a:gd name="T82" fmla="*/ 336600 w 893445"/>
                  <a:gd name="T83" fmla="*/ 9384 h 614679"/>
                  <a:gd name="T84" fmla="*/ 285155 w 893445"/>
                  <a:gd name="T85" fmla="*/ 20683 h 614679"/>
                  <a:gd name="T86" fmla="*/ 236623 w 893445"/>
                  <a:gd name="T87" fmla="*/ 36003 h 614679"/>
                  <a:gd name="T88" fmla="*/ 191424 w 893445"/>
                  <a:gd name="T89" fmla="*/ 55054 h 614679"/>
                  <a:gd name="T90" fmla="*/ 149976 w 893445"/>
                  <a:gd name="T91" fmla="*/ 77550 h 614679"/>
                  <a:gd name="T92" fmla="*/ 112697 w 893445"/>
                  <a:gd name="T93" fmla="*/ 103202 h 614679"/>
                  <a:gd name="T94" fmla="*/ 80005 w 893445"/>
                  <a:gd name="T95" fmla="*/ 131722 h 614679"/>
                  <a:gd name="T96" fmla="*/ 52319 w 893445"/>
                  <a:gd name="T97" fmla="*/ 162822 h 614679"/>
                  <a:gd name="T98" fmla="*/ 30057 w 893445"/>
                  <a:gd name="T99" fmla="*/ 196215 h 614679"/>
                  <a:gd name="T100" fmla="*/ 13637 w 893445"/>
                  <a:gd name="T101" fmla="*/ 231611 h 614679"/>
                  <a:gd name="T102" fmla="*/ 3479 w 893445"/>
                  <a:gd name="T103" fmla="*/ 268723 h 614679"/>
                  <a:gd name="T104" fmla="*/ 0 w 893445"/>
                  <a:gd name="T105" fmla="*/ 307263 h 614679"/>
                  <a:gd name="T106" fmla="*/ 0 w 893445"/>
                  <a:gd name="T107" fmla="*/ 0 h 614679"/>
                  <a:gd name="T108" fmla="*/ 893445 w 893445"/>
                  <a:gd name="T109" fmla="*/ 614679 h 614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T106" t="T107" r="T108" b="T109"/>
                <a:pathLst>
                  <a:path w="893445" h="614679">
                    <a:moveTo>
                      <a:pt x="0" y="307263"/>
                    </a:moveTo>
                    <a:lnTo>
                      <a:pt x="3479" y="345837"/>
                    </a:lnTo>
                    <a:lnTo>
                      <a:pt x="13637" y="382977"/>
                    </a:lnTo>
                    <a:lnTo>
                      <a:pt x="30057" y="418397"/>
                    </a:lnTo>
                    <a:lnTo>
                      <a:pt x="52319" y="451808"/>
                    </a:lnTo>
                    <a:lnTo>
                      <a:pt x="80005" y="482924"/>
                    </a:lnTo>
                    <a:lnTo>
                      <a:pt x="112697" y="511456"/>
                    </a:lnTo>
                    <a:lnTo>
                      <a:pt x="149976" y="537117"/>
                    </a:lnTo>
                    <a:lnTo>
                      <a:pt x="191424" y="559619"/>
                    </a:lnTo>
                    <a:lnTo>
                      <a:pt x="236623" y="578675"/>
                    </a:lnTo>
                    <a:lnTo>
                      <a:pt x="285155" y="593997"/>
                    </a:lnTo>
                    <a:lnTo>
                      <a:pt x="336600" y="605297"/>
                    </a:lnTo>
                    <a:lnTo>
                      <a:pt x="390540" y="612288"/>
                    </a:lnTo>
                    <a:lnTo>
                      <a:pt x="446558" y="614682"/>
                    </a:lnTo>
                    <a:lnTo>
                      <a:pt x="502572" y="612288"/>
                    </a:lnTo>
                    <a:lnTo>
                      <a:pt x="556511" y="605297"/>
                    </a:lnTo>
                    <a:lnTo>
                      <a:pt x="607954" y="593997"/>
                    </a:lnTo>
                    <a:lnTo>
                      <a:pt x="656485" y="578675"/>
                    </a:lnTo>
                    <a:lnTo>
                      <a:pt x="701684" y="559619"/>
                    </a:lnTo>
                    <a:lnTo>
                      <a:pt x="743133" y="537117"/>
                    </a:lnTo>
                    <a:lnTo>
                      <a:pt x="780413" y="511456"/>
                    </a:lnTo>
                    <a:lnTo>
                      <a:pt x="813106" y="482924"/>
                    </a:lnTo>
                    <a:lnTo>
                      <a:pt x="840794" y="451808"/>
                    </a:lnTo>
                    <a:lnTo>
                      <a:pt x="863057" y="418397"/>
                    </a:lnTo>
                    <a:lnTo>
                      <a:pt x="879477" y="382977"/>
                    </a:lnTo>
                    <a:lnTo>
                      <a:pt x="889636" y="345837"/>
                    </a:lnTo>
                    <a:lnTo>
                      <a:pt x="893116" y="307263"/>
                    </a:lnTo>
                    <a:lnTo>
                      <a:pt x="889636" y="268723"/>
                    </a:lnTo>
                    <a:lnTo>
                      <a:pt x="879477" y="231611"/>
                    </a:lnTo>
                    <a:lnTo>
                      <a:pt x="863057" y="196215"/>
                    </a:lnTo>
                    <a:lnTo>
                      <a:pt x="840794" y="162822"/>
                    </a:lnTo>
                    <a:lnTo>
                      <a:pt x="813106" y="131722"/>
                    </a:lnTo>
                    <a:lnTo>
                      <a:pt x="780413" y="103202"/>
                    </a:lnTo>
                    <a:lnTo>
                      <a:pt x="743133" y="77550"/>
                    </a:lnTo>
                    <a:lnTo>
                      <a:pt x="701684" y="55054"/>
                    </a:lnTo>
                    <a:lnTo>
                      <a:pt x="656485" y="36003"/>
                    </a:lnTo>
                    <a:lnTo>
                      <a:pt x="607954" y="20683"/>
                    </a:lnTo>
                    <a:lnTo>
                      <a:pt x="556511" y="9384"/>
                    </a:lnTo>
                    <a:lnTo>
                      <a:pt x="502572" y="2394"/>
                    </a:lnTo>
                    <a:lnTo>
                      <a:pt x="446558" y="0"/>
                    </a:lnTo>
                    <a:lnTo>
                      <a:pt x="390540" y="2394"/>
                    </a:lnTo>
                    <a:lnTo>
                      <a:pt x="336600" y="9384"/>
                    </a:lnTo>
                    <a:lnTo>
                      <a:pt x="285155" y="20683"/>
                    </a:lnTo>
                    <a:lnTo>
                      <a:pt x="236623" y="36003"/>
                    </a:lnTo>
                    <a:lnTo>
                      <a:pt x="191424" y="55054"/>
                    </a:lnTo>
                    <a:lnTo>
                      <a:pt x="149976" y="77550"/>
                    </a:lnTo>
                    <a:lnTo>
                      <a:pt x="112697" y="103202"/>
                    </a:lnTo>
                    <a:lnTo>
                      <a:pt x="80005" y="131722"/>
                    </a:lnTo>
                    <a:lnTo>
                      <a:pt x="52319" y="162822"/>
                    </a:lnTo>
                    <a:lnTo>
                      <a:pt x="30057" y="196215"/>
                    </a:lnTo>
                    <a:lnTo>
                      <a:pt x="13637" y="231611"/>
                    </a:lnTo>
                    <a:lnTo>
                      <a:pt x="3479" y="268723"/>
                    </a:lnTo>
                    <a:lnTo>
                      <a:pt x="0" y="307263"/>
                    </a:lnTo>
                    <a:close/>
                  </a:path>
                </a:pathLst>
              </a:custGeom>
              <a:noFill/>
              <a:ln w="7766">
                <a:solidFill>
                  <a:srgbClr val="BEBEB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7" name="object 29"/>
            <p:cNvSpPr txBox="1">
              <a:spLocks noChangeArrowheads="1"/>
            </p:cNvSpPr>
            <p:nvPr/>
          </p:nvSpPr>
          <p:spPr bwMode="auto">
            <a:xfrm>
              <a:off x="12170" y="12953"/>
              <a:ext cx="13424" cy="1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1397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Творческая среда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object 30"/>
            <p:cNvSpPr txBox="1">
              <a:spLocks noChangeArrowheads="1"/>
            </p:cNvSpPr>
            <p:nvPr/>
          </p:nvSpPr>
          <p:spPr bwMode="auto">
            <a:xfrm>
              <a:off x="36508" y="12953"/>
              <a:ext cx="12770" cy="1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1397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Карьерная среда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object 31"/>
            <p:cNvSpPr txBox="1">
              <a:spLocks noChangeArrowheads="1"/>
            </p:cNvSpPr>
            <p:nvPr/>
          </p:nvSpPr>
          <p:spPr bwMode="auto">
            <a:xfrm>
              <a:off x="31543" y="22857"/>
              <a:ext cx="18555" cy="3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2540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Догматическая среда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object 33"/>
            <p:cNvSpPr txBox="1">
              <a:spLocks noChangeArrowheads="1"/>
            </p:cNvSpPr>
            <p:nvPr/>
          </p:nvSpPr>
          <p:spPr bwMode="auto">
            <a:xfrm>
              <a:off x="884" y="18082"/>
              <a:ext cx="6572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1651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Microsoft YaHei" pitchFamily="34" charset="-122"/>
                </a:rPr>
                <a:t>Свобода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object 34"/>
            <p:cNvSpPr txBox="1">
              <a:spLocks noChangeArrowheads="1"/>
            </p:cNvSpPr>
            <p:nvPr/>
          </p:nvSpPr>
          <p:spPr bwMode="auto">
            <a:xfrm>
              <a:off x="50834" y="18346"/>
              <a:ext cx="9582" cy="4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1651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Microsoft YaHei" pitchFamily="34" charset="-122"/>
                </a:rPr>
                <a:t>Зависимость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object 31"/>
            <p:cNvSpPr txBox="1">
              <a:spLocks noChangeArrowheads="1"/>
            </p:cNvSpPr>
            <p:nvPr/>
          </p:nvSpPr>
          <p:spPr bwMode="auto">
            <a:xfrm>
              <a:off x="10661" y="21894"/>
              <a:ext cx="17592" cy="3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2540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Безмятежная среда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object 33"/>
            <p:cNvSpPr txBox="1">
              <a:spLocks noChangeArrowheads="1"/>
            </p:cNvSpPr>
            <p:nvPr/>
          </p:nvSpPr>
          <p:spPr bwMode="auto">
            <a:xfrm>
              <a:off x="25602" y="34458"/>
              <a:ext cx="10205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1651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Microsoft YaHei" pitchFamily="34" charset="-122"/>
                </a:rPr>
                <a:t>Пассивность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object 33"/>
            <p:cNvSpPr txBox="1">
              <a:spLocks noChangeArrowheads="1"/>
            </p:cNvSpPr>
            <p:nvPr/>
          </p:nvSpPr>
          <p:spPr bwMode="auto">
            <a:xfrm>
              <a:off x="24536" y="486"/>
              <a:ext cx="10211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1651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Microsoft YaHei" pitchFamily="34" charset="-122"/>
                </a:rPr>
                <a:t>Активность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Прямоугольник 49"/>
            <p:cNvSpPr>
              <a:spLocks noChangeArrowheads="1"/>
            </p:cNvSpPr>
            <p:nvPr/>
          </p:nvSpPr>
          <p:spPr bwMode="auto">
            <a:xfrm>
              <a:off x="42889" y="4936"/>
              <a:ext cx="7209" cy="3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49,8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Прямоугольник 50"/>
            <p:cNvSpPr>
              <a:spLocks noChangeArrowheads="1"/>
            </p:cNvSpPr>
            <p:nvPr/>
          </p:nvSpPr>
          <p:spPr bwMode="auto">
            <a:xfrm>
              <a:off x="37892" y="27793"/>
              <a:ext cx="8398" cy="3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7,9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Прямоугольник 51"/>
            <p:cNvSpPr>
              <a:spLocks noChangeArrowheads="1"/>
            </p:cNvSpPr>
            <p:nvPr/>
          </p:nvSpPr>
          <p:spPr bwMode="auto">
            <a:xfrm>
              <a:off x="18174" y="27793"/>
              <a:ext cx="6362" cy="3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5,8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179" name="Rectangle 54"/>
          <p:cNvSpPr>
            <a:spLocks noChangeArrowheads="1"/>
          </p:cNvSpPr>
          <p:nvPr/>
        </p:nvSpPr>
        <p:spPr bwMode="auto">
          <a:xfrm>
            <a:off x="0" y="35417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0" name="Прямоугольник 7179"/>
          <p:cNvSpPr/>
          <p:nvPr/>
        </p:nvSpPr>
        <p:spPr>
          <a:xfrm>
            <a:off x="5004048" y="1412776"/>
            <a:ext cx="403244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Графическая модель демонстрирует,  соотношение  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Карьерной образовательной среды (49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%),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и Творческой образовательной среды (36,5%),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каждая из которых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характеризуется высоким уровнем активности, имеющим такие свойства, как инициативность, стремление к чему-либо, упорство в этом стремлении, борьба личности за свои интересы, отстаивание этих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интересов,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ем не менее, 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Карьерная образовательная среда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развивая  активность, способствует  развитию зависимости ребёнка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в то время как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Творческая образовательная среда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способствует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свободному развитию   активного ребёнка.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37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0609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Графическая модель соотношения типов образовательной среды</a:t>
            </a:r>
            <a:br>
              <a:rPr lang="ru-RU" sz="1800" b="1" dirty="0" smtClean="0"/>
            </a:br>
            <a:endParaRPr lang="ru-RU" sz="1800" b="1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xdr="http://schemas.openxmlformats.org/drawingml/2006/spreadsheetDrawing" xmlns:a16="http://schemas.microsoft.com/office/drawing/2014/main" xmlns="" xmlns:lc="http://schemas.openxmlformats.org/drawingml/2006/lockedCanvas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5300784"/>
              </p:ext>
            </p:extLst>
          </p:nvPr>
        </p:nvGraphicFramePr>
        <p:xfrm>
          <a:off x="4572000" y="980728"/>
          <a:ext cx="4120225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7228040"/>
              </p:ext>
            </p:extLst>
          </p:nvPr>
        </p:nvGraphicFramePr>
        <p:xfrm>
          <a:off x="3203848" y="3645024"/>
          <a:ext cx="522058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3816424" cy="263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47664" y="943434"/>
            <a:ext cx="12373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учителя</a:t>
            </a:r>
            <a:endParaRPr lang="ru-RU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993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buSzPct val="25000"/>
            </a:pPr>
            <a:fld id="{2641A70E-2BE0-49B0-9C55-939044C56C94}" type="slidenum">
              <a:rPr lang="ru-RU" smtClean="0">
                <a:solidFill>
                  <a:schemeClr val="tx2"/>
                </a:solidFill>
                <a:ea typeface="Calibri" pitchFamily="34" charset="0"/>
                <a:cs typeface="Calibri" pitchFamily="34" charset="0"/>
                <a:sym typeface="Calibri" pitchFamily="34" charset="0"/>
              </a:rPr>
              <a:pPr eaLnBrk="1" hangingPunct="1">
                <a:buSzPct val="25000"/>
              </a:pPr>
              <a:t>6</a:t>
            </a:fld>
            <a:endParaRPr lang="ru-RU" smtClean="0">
              <a:solidFill>
                <a:schemeClr val="tx2"/>
              </a:solidFill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1785" y="188640"/>
            <a:ext cx="8229600" cy="7780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темы проекта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0730" y="1700808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79" name="Rectangle 54"/>
          <p:cNvSpPr>
            <a:spLocks noChangeArrowheads="1"/>
          </p:cNvSpPr>
          <p:nvPr/>
        </p:nvSpPr>
        <p:spPr bwMode="auto">
          <a:xfrm>
            <a:off x="0" y="35417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752582"/>
            <a:ext cx="85701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Школьная среда анализировалась также на основе комплекса количественных параметров, характеризующих её развивающие возможности.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621546"/>
            <a:ext cx="85701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Количественные показатели параметров образовательной среды МКОУ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Покатеевская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СОШ представлены на диаграмме (рис. 3).</a:t>
            </a: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4103467992"/>
              </p:ext>
            </p:extLst>
          </p:nvPr>
        </p:nvGraphicFramePr>
        <p:xfrm>
          <a:off x="540730" y="2267878"/>
          <a:ext cx="8207734" cy="2904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03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Актуальность темы проекта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6906" y="4941168"/>
            <a:ext cx="8532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Важным для нас показателем по итогам данной диагностики является тот факт, что количественные  параметры всех участников образовательных отношений различаются не значительно. Это говорит  о согласованности между участниками образовательных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отношений.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100-000006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8579639"/>
              </p:ext>
            </p:extLst>
          </p:nvPr>
        </p:nvGraphicFramePr>
        <p:xfrm>
          <a:off x="438326" y="1124744"/>
          <a:ext cx="795009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937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Проведя анализ  личностно – развивающей  образовательной среды школы, мы сделали следующие выводы: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1.Существенную долю в общей структуре организационной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культуры педагогов  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школы занимает </a:t>
            </a:r>
            <a:r>
              <a:rPr lang="ru-RU" sz="3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i="1" dirty="0">
                <a:latin typeface="Times New Roman" pitchFamily="18" charset="0"/>
                <a:cs typeface="Times New Roman" pitchFamily="18" charset="0"/>
              </a:rPr>
              <a:t>результативный  тип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800" b="1" i="1" dirty="0">
                <a:latin typeface="Times New Roman" pitchFamily="18" charset="0"/>
                <a:cs typeface="Times New Roman" pitchFamily="18" charset="0"/>
              </a:rPr>
              <a:t>2.Карьерный тип</a:t>
            </a: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 образовательной среды преобладает над </a:t>
            </a:r>
            <a:r>
              <a:rPr lang="ru-RU" sz="3800" b="1" i="1" dirty="0">
                <a:latin typeface="Times New Roman" pitchFamily="18" charset="0"/>
                <a:cs typeface="Times New Roman" pitchFamily="18" charset="0"/>
              </a:rPr>
              <a:t>творческим типом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, что способствует формированию активного, но зависимого типа личности. Настоящая образовательная среда препятствует развитию самостоятельности и творчества у обучающихся и препятствует их личностному развитию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3.Недостаточно   развиты   такие   количественные  параметры ЛРОС школы, как </a:t>
            </a: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широта, когерентность, социальная активность,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осознаваемость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4.Таким образом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в МКОУ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Покатеевская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СОШ    недостаточно 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формированы условия</a:t>
            </a: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 личностно – развивающей  образовательной среды школы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для развития личностного потенциала всех участников образовательных  отношений, что не в  полной мере обеспечивает устойчивость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smtClean="0">
                <a:latin typeface="Times New Roman" pitchFamily="18" charset="0"/>
                <a:cs typeface="Times New Roman" pitchFamily="18" charset="0"/>
              </a:rPr>
              <a:t>образовательного процесса 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в школе, развитие современных компетенций и  раскрытия личностного потенциала участников  образовательных отношений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Актуальность </a:t>
            </a:r>
            <a:r>
              <a:rPr lang="ru-RU" sz="3100" b="1" dirty="0"/>
              <a:t>темы проекта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590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 -  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Обновление  личностно – развивающей образовательной среды школы, обеспечивающей  формирование и  развитие современных компетенций 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всех  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участников образовательных   отношений  за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счет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Развития  новых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возможностей  ЛРОС (пространственно-предметный,  организационно-технологический и социальный компонент)  для совершенствования личностного потенциала всех участников образовательных отношений: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увеличение доли «творческой» составляющей воспитывающей среды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школы, характеризующейся активностью и свободой личности;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 обеспечение возможности использования личностно развивающего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потенциала школьной среды за счет повышения уровня её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количественных параметров (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широта, когерентность, социальная активность,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осознаваемость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усиление «семейного» и   «инновационного» типа организационной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культуры  педагогов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школы.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Цель и задачи проекта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5559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1114</TotalTime>
  <Words>2406</Words>
  <Application>Microsoft Office PowerPoint</Application>
  <PresentationFormat>Экран (4:3)</PresentationFormat>
  <Paragraphs>381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Открытая</vt:lpstr>
      <vt:lpstr>Слайд</vt:lpstr>
      <vt:lpstr>Муниципальное казенное общеобразовательное учреждение  Покатеевская средняя общеобразовательная школа  </vt:lpstr>
      <vt:lpstr>Обоснование разработки проекта</vt:lpstr>
      <vt:lpstr>Актуальность темы проекта  </vt:lpstr>
      <vt:lpstr>Актуальность темы проекта  Результат диагностики «Методика анализа образовательной модели среды» </vt:lpstr>
      <vt:lpstr>Графическая модель соотношения типов образовательной среды </vt:lpstr>
      <vt:lpstr>Актуальность темы проекта  </vt:lpstr>
      <vt:lpstr>Актуальность темы проекта</vt:lpstr>
      <vt:lpstr> Актуальность темы проекта  </vt:lpstr>
      <vt:lpstr>Цель и задачи проекта</vt:lpstr>
      <vt:lpstr>Цель и задачи проекта</vt:lpstr>
      <vt:lpstr>Ожидаемые результаты проекта и критерии их достижения  Образ желаемого состояния – Обновлённая личностно-развивающая образовательная среда Ключевые способы решения проблемы – крупные изменения  (для каждого компонента ОС по формуле «3+2» ): Результат 1. Создан и реализован  управленческий  проект  «Успех. Развитие. Активность», направленный на   изменение компонентов   личностно-развивающей образовательной среды   в МКОУ Покатеевская СОШ.    </vt:lpstr>
      <vt:lpstr>   Ожидаемые результаты проекта и критерии их достижения Результат 2. Создана Модель личностно  – развивающей образовательной среды  МКОУ Покатеевская СОШ    </vt:lpstr>
      <vt:lpstr>Модель личностно  – развивающей образовательной среды  МКОУ Покатеевская СОШ</vt:lpstr>
      <vt:lpstr>  Ожидаемые результаты проекта и критерии их достижения  Результат  3. Актуализированная модель внеурочной деятельности  в соответствии с магистральными направлениями Федерального проекта «Школа Минпросвещения» и УМК «Школа возможностей» принята, согласована и утверждена в установленном порядке, размещена на сайте школы  </vt:lpstr>
      <vt:lpstr> Ожидаемые результаты проекта и критерии их достижения Результат 4.  Установлена эффективность реализованного проекта для  всех участников образовательных отношений </vt:lpstr>
      <vt:lpstr>Ожидаемые результаты проекта и критерии их достижения Результат 4.  Установлена эффективность реализованного проекта для  всех участников образовательных отношений </vt:lpstr>
      <vt:lpstr>План реализации проекта</vt:lpstr>
      <vt:lpstr>План реализации проекта</vt:lpstr>
      <vt:lpstr>План реализации проекта</vt:lpstr>
      <vt:lpstr>План реализации проекта</vt:lpstr>
      <vt:lpstr>Эффекты / Критерии реализации проекта</vt:lpstr>
      <vt:lpstr>Мониторинг реализации проекта</vt:lpstr>
      <vt:lpstr>Ресурсное обеспечение</vt:lpstr>
      <vt:lpstr>Основные риски проекта и пути их минимизации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МКОУ Покатеевская СОШ</dc:title>
  <dc:creator>Методкабинет</dc:creator>
  <cp:lastModifiedBy>Директор</cp:lastModifiedBy>
  <cp:revision>50</cp:revision>
  <cp:lastPrinted>2022-11-17T07:19:50Z</cp:lastPrinted>
  <dcterms:created xsi:type="dcterms:W3CDTF">2022-11-17T04:38:05Z</dcterms:created>
  <dcterms:modified xsi:type="dcterms:W3CDTF">2023-06-19T03:16:10Z</dcterms:modified>
</cp:coreProperties>
</file>