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42"/>
  </p:notesMasterIdLst>
  <p:handoutMasterIdLst>
    <p:handoutMasterId r:id="rId43"/>
  </p:handoutMasterIdLst>
  <p:sldIdLst>
    <p:sldId id="309" r:id="rId2"/>
    <p:sldId id="374" r:id="rId3"/>
    <p:sldId id="375" r:id="rId4"/>
    <p:sldId id="376" r:id="rId5"/>
    <p:sldId id="373" r:id="rId6"/>
    <p:sldId id="379" r:id="rId7"/>
    <p:sldId id="378" r:id="rId8"/>
    <p:sldId id="387" r:id="rId9"/>
    <p:sldId id="363" r:id="rId10"/>
    <p:sldId id="394" r:id="rId11"/>
    <p:sldId id="395" r:id="rId12"/>
    <p:sldId id="396" r:id="rId13"/>
    <p:sldId id="404" r:id="rId14"/>
    <p:sldId id="390" r:id="rId15"/>
    <p:sldId id="391" r:id="rId16"/>
    <p:sldId id="392" r:id="rId17"/>
    <p:sldId id="393" r:id="rId18"/>
    <p:sldId id="398" r:id="rId19"/>
    <p:sldId id="380" r:id="rId20"/>
    <p:sldId id="402" r:id="rId21"/>
    <p:sldId id="381" r:id="rId22"/>
    <p:sldId id="383" r:id="rId23"/>
    <p:sldId id="406" r:id="rId24"/>
    <p:sldId id="377" r:id="rId25"/>
    <p:sldId id="388" r:id="rId26"/>
    <p:sldId id="382" r:id="rId27"/>
    <p:sldId id="389" r:id="rId28"/>
    <p:sldId id="384" r:id="rId29"/>
    <p:sldId id="401" r:id="rId30"/>
    <p:sldId id="407" r:id="rId31"/>
    <p:sldId id="365" r:id="rId32"/>
    <p:sldId id="405" r:id="rId33"/>
    <p:sldId id="403" r:id="rId34"/>
    <p:sldId id="366" r:id="rId35"/>
    <p:sldId id="399" r:id="rId36"/>
    <p:sldId id="368" r:id="rId37"/>
    <p:sldId id="400" r:id="rId38"/>
    <p:sldId id="367" r:id="rId39"/>
    <p:sldId id="385" r:id="rId40"/>
    <p:sldId id="3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3AD"/>
    <a:srgbClr val="FFD211"/>
    <a:srgbClr val="0CCECE"/>
    <a:srgbClr val="852B5A"/>
    <a:srgbClr val="C10382"/>
    <a:srgbClr val="9900FF"/>
    <a:srgbClr val="FFCC00"/>
    <a:srgbClr val="FFFF33"/>
    <a:srgbClr val="800080"/>
    <a:srgbClr val="FF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558" autoAdjust="0"/>
  </p:normalViewPr>
  <p:slideViewPr>
    <p:cSldViewPr snapToGrid="0"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50B5F-A217-4896-87A3-5E8B4A1C48D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F4EB-6DB7-4D9F-AB51-F5AABBB48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1"/>
          <p:cNvSpPr>
            <a:spLocks noGrp="1"/>
          </p:cNvSpPr>
          <p:nvPr>
            <p:ph type="body"/>
          </p:nvPr>
        </p:nvSpPr>
        <p:spPr bwMode="auto">
          <a:xfrm>
            <a:off x="0" y="0"/>
            <a:ext cx="11796713" cy="1179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CustomShape 2"/>
          <p:cNvSpPr>
            <a:spLocks noChangeArrowheads="1"/>
          </p:cNvSpPr>
          <p:nvPr/>
        </p:nvSpPr>
        <p:spPr bwMode="auto">
          <a:xfrm>
            <a:off x="0" y="0"/>
            <a:ext cx="11796713" cy="117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fld id="{B109A2B4-5A6C-4007-B61D-9C74DA537B2F}" type="slidenum">
              <a:rPr lang="ru-RU">
                <a:solidFill>
                  <a:srgbClr val="000000"/>
                </a:solidFill>
              </a:rPr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4EB-6DB7-4D9F-AB51-F5AABBB48DD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E0D6B-2C7A-441E-89F4-4A5DFB91C1A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7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E0D6B-2C7A-441E-89F4-4A5DFB91C1A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E0D6B-2C7A-441E-89F4-4A5DFB91C1A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4EB-6DB7-4D9F-AB51-F5AABBB48DD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4EB-6DB7-4D9F-AB51-F5AABBB48DD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4EB-6DB7-4D9F-AB51-F5AABBB48DD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5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4EB-6DB7-4D9F-AB51-F5AABBB48DD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9144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31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5407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055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89689"/>
            <a:ext cx="8228763" cy="15120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072233-8A29-4E9F-BA5F-839D7B7801B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453" y="0"/>
            <a:ext cx="768547" cy="1605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25" y="323413"/>
            <a:ext cx="640094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258359" y="383653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531128" y="383653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2725957" y="508938"/>
            <a:ext cx="352583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892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261" userDrawn="1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B13F9A"/>
              </a:solidFill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B13F9A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184D-7C82-40B6-A29E-11B09674B7BF}" type="slidenum">
              <a:rPr lang="ru-RU" smtClean="0">
                <a:solidFill>
                  <a:srgbClr val="B13F9A"/>
                </a:solidFill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B13F9A"/>
              </a:solidFill>
              <a:latin typeface="Georgia" pitchFamily="18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myshova.svetlan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jpeg"/><Relationship Id="rId5" Type="http://schemas.openxmlformats.org/officeDocument/2006/relationships/image" Target="../media/image54.jpe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/>
          <p:cNvSpPr>
            <a:spLocks noChangeArrowheads="1"/>
          </p:cNvSpPr>
          <p:nvPr/>
        </p:nvSpPr>
        <p:spPr bwMode="auto">
          <a:xfrm>
            <a:off x="65087" y="349956"/>
            <a:ext cx="9144000" cy="1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1600" b="1" i="1" dirty="0">
                <a:solidFill>
                  <a:srgbClr val="0070C0"/>
                </a:solidFill>
                <a:latin typeface="BirchCTT"/>
              </a:rPr>
              <a:t>Муниципальное казенное общеобразовательное учреждение </a:t>
            </a:r>
            <a:endParaRPr lang="ru-RU" sz="1600" dirty="0"/>
          </a:p>
          <a:p>
            <a:r>
              <a:rPr lang="ru-RU" sz="1600" b="1" i="1" dirty="0">
                <a:solidFill>
                  <a:srgbClr val="0070C0"/>
                </a:solidFill>
                <a:latin typeface="BirchCTT"/>
              </a:rPr>
              <a:t>Покатеевская средняя общеобразовательная школа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6147" name="CustomShape 2"/>
          <p:cNvSpPr>
            <a:spLocks noChangeArrowheads="1"/>
          </p:cNvSpPr>
          <p:nvPr/>
        </p:nvSpPr>
        <p:spPr bwMode="auto">
          <a:xfrm>
            <a:off x="5435600" y="6237288"/>
            <a:ext cx="347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/>
          <a:p>
            <a:r>
              <a:rPr lang="en-US" b="1" u="sng">
                <a:solidFill>
                  <a:srgbClr val="FF8119"/>
                </a:solidFill>
                <a:latin typeface="Lucida Sans Unicode" pitchFamily="34" charset="0"/>
                <a:hlinkClick r:id="rId3"/>
              </a:rPr>
              <a:t>karmyshova.svetlana</a:t>
            </a:r>
            <a:r>
              <a:rPr lang="ru-RU" b="1" u="sng">
                <a:solidFill>
                  <a:srgbClr val="FF8119"/>
                </a:solidFill>
                <a:latin typeface="Lucida Sans Unicode" pitchFamily="34" charset="0"/>
                <a:hlinkClick r:id="rId3"/>
              </a:rPr>
              <a:t>@mail.ru</a:t>
            </a:r>
            <a:endParaRPr lang="ru-RU"/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525588"/>
            <a:ext cx="85883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ustomShape 3"/>
          <p:cNvSpPr>
            <a:spLocks noChangeArrowheads="1"/>
          </p:cNvSpPr>
          <p:nvPr/>
        </p:nvSpPr>
        <p:spPr bwMode="auto">
          <a:xfrm>
            <a:off x="252413" y="4508500"/>
            <a:ext cx="8567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2413" y="1773238"/>
            <a:ext cx="850423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C00CC"/>
                </a:solidFill>
                <a:cs typeface="Angsana New" pitchFamily="18" charset="-34"/>
              </a:rPr>
              <a:t>Федеральный  проект  </a:t>
            </a:r>
            <a:r>
              <a:rPr lang="ru-RU" sz="1600" b="1" dirty="0">
                <a:solidFill>
                  <a:srgbClr val="CC00CC"/>
                </a:solidFill>
                <a:cs typeface="Angsana New" pitchFamily="18" charset="-34"/>
              </a:rPr>
              <a:t>"Школа </a:t>
            </a:r>
            <a:r>
              <a:rPr lang="ru-RU" sz="1600" b="1" dirty="0" err="1">
                <a:solidFill>
                  <a:srgbClr val="CC00CC"/>
                </a:solidFill>
                <a:cs typeface="Angsana New" pitchFamily="18" charset="-34"/>
              </a:rPr>
              <a:t>Минпросвещения</a:t>
            </a:r>
            <a:r>
              <a:rPr lang="ru-RU" sz="1600" b="1" dirty="0">
                <a:solidFill>
                  <a:srgbClr val="CC00CC"/>
                </a:solidFill>
                <a:cs typeface="Angsana New" pitchFamily="18" charset="-34"/>
              </a:rPr>
              <a:t> России"</a:t>
            </a:r>
            <a:endParaRPr lang="ru-RU" sz="1600" b="1" dirty="0">
              <a:solidFill>
                <a:srgbClr val="CC00CC"/>
              </a:solidFill>
              <a:latin typeface="+mn-lt"/>
              <a:cs typeface="Angsana New" pitchFamily="18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117" y="175364"/>
            <a:ext cx="1430033" cy="12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2900" y="2382838"/>
            <a:ext cx="850423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C00CC"/>
                </a:solidFill>
                <a:cs typeface="Angsana New" pitchFamily="18" charset="-34"/>
              </a:rPr>
              <a:t>Новые возможности МКОУ </a:t>
            </a:r>
            <a:r>
              <a:rPr lang="ru-RU" sz="1600" b="1" dirty="0" err="1" smtClean="0">
                <a:solidFill>
                  <a:srgbClr val="CC00CC"/>
                </a:solidFill>
                <a:cs typeface="Angsana New" pitchFamily="18" charset="-34"/>
              </a:rPr>
              <a:t>Покатеевская</a:t>
            </a:r>
            <a:r>
              <a:rPr lang="ru-RU" sz="1600" b="1" dirty="0" smtClean="0">
                <a:solidFill>
                  <a:srgbClr val="CC00CC"/>
                </a:solidFill>
                <a:cs typeface="Angsana New" pitchFamily="18" charset="-34"/>
              </a:rPr>
              <a:t> СОШ  для  повышения качества образования </a:t>
            </a:r>
            <a:endParaRPr lang="ru-RU" sz="1600" b="1" dirty="0">
              <a:solidFill>
                <a:srgbClr val="CC00CC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0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7774" y="6589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  Р  О  М  Е  Т  Е  Й»</a:t>
            </a:r>
            <a:endParaRPr lang="ru-RU" sz="2800" dirty="0"/>
          </a:p>
        </p:txBody>
      </p:sp>
      <p:pic>
        <p:nvPicPr>
          <p:cNvPr id="5" name="Рисунок 4" descr="C:\Users\2\Desktop\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8280"/>
            <a:ext cx="1584176" cy="15841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220" y="509142"/>
            <a:ext cx="7380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smtClean="0"/>
              <a:t>школьной научно-практической </a:t>
            </a:r>
            <a:r>
              <a:rPr lang="ru-RU" sz="1600" dirty="0"/>
              <a:t>конференции было представлено </a:t>
            </a:r>
            <a:r>
              <a:rPr lang="ru-RU" sz="1600" dirty="0" smtClean="0"/>
              <a:t>8 </a:t>
            </a:r>
            <a:r>
              <a:rPr lang="ru-RU" sz="1600" dirty="0"/>
              <a:t>работ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90207"/>
            <a:ext cx="835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окончанию научно-практической Конференции школьного этапа победителями признаны следующие участники</a:t>
            </a:r>
            <a:r>
              <a:rPr lang="ru-RU" sz="1600" dirty="0" smtClean="0"/>
              <a:t>:</a:t>
            </a:r>
            <a:endParaRPr lang="ru-RU" sz="1600" i="1" u="sng" dirty="0" smtClean="0"/>
          </a:p>
          <a:p>
            <a:r>
              <a:rPr lang="ru-RU" sz="1600" i="1" u="sng" dirty="0" smtClean="0"/>
              <a:t>В </a:t>
            </a:r>
            <a:r>
              <a:rPr lang="ru-RU" sz="1600" i="1" u="sng" dirty="0"/>
              <a:t>возрастной категории:10 – 14 лет: </a:t>
            </a:r>
            <a:endParaRPr lang="ru-RU" sz="1600" i="1" u="sng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4086" y="413476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В возрастной категории:15 – 18 лет</a:t>
            </a:r>
            <a:r>
              <a:rPr lang="ru-RU" i="1" u="sng" dirty="0" smtClean="0"/>
              <a:t>:</a:t>
            </a:r>
            <a:endParaRPr lang="ru-RU" dirty="0"/>
          </a:p>
        </p:txBody>
      </p:sp>
      <p:pic>
        <p:nvPicPr>
          <p:cNvPr id="18" name="Рисунок 17" descr="C:\Users\метод кабинет\Desktop\167643431929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77810"/>
            <a:ext cx="1800200" cy="137530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метод кабинет\Desktop\167643431948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2067" y="1813536"/>
            <a:ext cx="1794510" cy="143399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метод кабинет\Desktop\167643431931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813536"/>
            <a:ext cx="1728192" cy="143957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648" y="3247530"/>
            <a:ext cx="231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err="1" smtClean="0">
                <a:solidFill>
                  <a:prstClr val="black"/>
                </a:solidFill>
              </a:rPr>
              <a:t>Балышева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Екатерина </a:t>
            </a:r>
            <a:r>
              <a:rPr lang="en-US" sz="1600" i="1" u="sng" dirty="0" smtClean="0">
                <a:solidFill>
                  <a:prstClr val="black"/>
                </a:solidFill>
              </a:rPr>
              <a:t>6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класс.</a:t>
            </a:r>
            <a:r>
              <a:rPr lang="en-US" sz="1600" i="1" u="sng" dirty="0">
                <a:solidFill>
                  <a:prstClr val="black"/>
                </a:solidFill>
              </a:rPr>
              <a:t> </a:t>
            </a:r>
            <a:endParaRPr lang="ru-RU" sz="1600" i="1" u="sng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247529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Полозова </a:t>
            </a:r>
            <a:r>
              <a:rPr lang="ru-RU" sz="1600" i="1" u="sng" dirty="0">
                <a:solidFill>
                  <a:prstClr val="black"/>
                </a:solidFill>
              </a:rPr>
              <a:t>Татьяна 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8 класса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1" y="324753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u="sng" dirty="0">
                <a:solidFill>
                  <a:prstClr val="black"/>
                </a:solidFill>
              </a:rPr>
              <a:t>III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 err="1" smtClean="0">
                <a:solidFill>
                  <a:prstClr val="black"/>
                </a:solidFill>
              </a:rPr>
              <a:t>Лутова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Александра 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 smtClean="0">
                <a:solidFill>
                  <a:prstClr val="black"/>
                </a:solidFill>
              </a:rPr>
              <a:t>6 </a:t>
            </a:r>
            <a:r>
              <a:rPr lang="ru-RU" sz="1600" i="1" u="sng" dirty="0">
                <a:solidFill>
                  <a:prstClr val="black"/>
                </a:solidFill>
              </a:rPr>
              <a:t>класса</a:t>
            </a:r>
            <a:endParaRPr lang="ru-RU" sz="1600" dirty="0"/>
          </a:p>
        </p:txBody>
      </p:sp>
      <p:pic>
        <p:nvPicPr>
          <p:cNvPr id="21" name="Рисунок 20" descr="C:\Users\метод кабинет\Desktop\167643431938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504094"/>
            <a:ext cx="1776095" cy="142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метод кабинет\Desktop\1676434319594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4504094"/>
            <a:ext cx="1776095" cy="142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метод кабинет\Desktop\1676434319357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192" y="4471302"/>
            <a:ext cx="1788870" cy="1406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метод кабинет\Desktop\1676434319442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502249"/>
            <a:ext cx="1760344" cy="1406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5931617"/>
            <a:ext cx="231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Гарт Светлана</a:t>
            </a: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10 </a:t>
            </a:r>
            <a:r>
              <a:rPr lang="ru-RU" sz="1600" i="1" u="sng" dirty="0">
                <a:solidFill>
                  <a:prstClr val="black"/>
                </a:solidFill>
              </a:rPr>
              <a:t>класс.</a:t>
            </a:r>
            <a:r>
              <a:rPr lang="en-US" sz="1600" i="1" u="sng" dirty="0">
                <a:solidFill>
                  <a:prstClr val="black"/>
                </a:solidFill>
              </a:rPr>
              <a:t> </a:t>
            </a:r>
            <a:endParaRPr lang="ru-RU" sz="1600" i="1" u="sng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61853" y="5931617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Майер Максим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11 класса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77578" y="587789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u="sng" dirty="0">
                <a:solidFill>
                  <a:prstClr val="black"/>
                </a:solidFill>
              </a:rPr>
              <a:t>III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 smtClean="0">
                <a:solidFill>
                  <a:prstClr val="black"/>
                </a:solidFill>
              </a:rPr>
              <a:t>Шалтыкова Яна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 smtClean="0">
                <a:solidFill>
                  <a:prstClr val="black"/>
                </a:solidFill>
              </a:rPr>
              <a:t>8 </a:t>
            </a:r>
            <a:r>
              <a:rPr lang="ru-RU" sz="1600" i="1" u="sng" dirty="0">
                <a:solidFill>
                  <a:prstClr val="black"/>
                </a:solidFill>
              </a:rPr>
              <a:t>класса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76308" y="5877889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u="sng" dirty="0">
                <a:solidFill>
                  <a:prstClr val="black"/>
                </a:solidFill>
              </a:rPr>
              <a:t>III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 smtClean="0">
                <a:solidFill>
                  <a:prstClr val="black"/>
                </a:solidFill>
              </a:rPr>
              <a:t>Шалтыкова Амина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600" i="1" u="sng" dirty="0">
                <a:solidFill>
                  <a:prstClr val="black"/>
                </a:solidFill>
              </a:rPr>
              <a:t>9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класса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40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2766" y="232143"/>
            <a:ext cx="6238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/>
              <a:t>На районный этап прошли все работы. </a:t>
            </a:r>
            <a:r>
              <a:rPr lang="ru-RU" i="1" u="sng" dirty="0"/>
              <a:t>П</a:t>
            </a:r>
            <a:r>
              <a:rPr lang="ru-RU" i="1" u="sng" dirty="0" smtClean="0"/>
              <a:t>обедителями </a:t>
            </a:r>
            <a:r>
              <a:rPr lang="ru-RU" i="1" u="sng" dirty="0"/>
              <a:t>признаны следующие участники:</a:t>
            </a:r>
          </a:p>
          <a:p>
            <a:r>
              <a:rPr lang="ru-RU" i="1" u="sng" dirty="0" smtClean="0"/>
              <a:t> </a:t>
            </a:r>
            <a:endParaRPr lang="ru-RU" dirty="0"/>
          </a:p>
        </p:txBody>
      </p:sp>
      <p:pic>
        <p:nvPicPr>
          <p:cNvPr id="5" name="Рисунок 4" descr="C:\Users\2\Desktop\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8280"/>
            <a:ext cx="1584176" cy="15841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65882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В </a:t>
            </a:r>
            <a:r>
              <a:rPr lang="ru-RU" dirty="0"/>
              <a:t>возрастной категории 10 – 14 лет: </a:t>
            </a:r>
          </a:p>
          <a:p>
            <a:endParaRPr lang="ru-RU" sz="1600" dirty="0"/>
          </a:p>
          <a:p>
            <a:r>
              <a:rPr lang="ru-RU" sz="1600" dirty="0"/>
              <a:t>II место – </a:t>
            </a:r>
            <a:r>
              <a:rPr lang="ru-RU" sz="1600" dirty="0" err="1"/>
              <a:t>Лутова</a:t>
            </a:r>
            <a:r>
              <a:rPr lang="ru-RU" sz="1600" dirty="0"/>
              <a:t> Александра ученица 6 класса, </a:t>
            </a:r>
            <a:r>
              <a:rPr lang="ru-RU" sz="1600" dirty="0">
                <a:solidFill>
                  <a:srgbClr val="FF0000"/>
                </a:solidFill>
              </a:rPr>
              <a:t>руководитель </a:t>
            </a:r>
            <a:r>
              <a:rPr lang="ru-RU" sz="1600" dirty="0" err="1">
                <a:solidFill>
                  <a:srgbClr val="FF0000"/>
                </a:solidFill>
              </a:rPr>
              <a:t>Народова</a:t>
            </a:r>
            <a:r>
              <a:rPr lang="ru-RU" sz="1600" dirty="0">
                <a:solidFill>
                  <a:srgbClr val="FF0000"/>
                </a:solidFill>
              </a:rPr>
              <a:t> Юлия Александровна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метод кабинет\Desktop\16780677354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261" y="980728"/>
            <a:ext cx="214530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056686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возрастной категории 15 – 18 лет: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I место – Гарт Светлана ученица 10 класса, </a:t>
            </a:r>
            <a:r>
              <a:rPr lang="ru-RU" sz="1600" dirty="0">
                <a:solidFill>
                  <a:srgbClr val="FF0000"/>
                </a:solidFill>
              </a:rPr>
              <a:t>руководитель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Народова</a:t>
            </a:r>
            <a:r>
              <a:rPr lang="ru-RU" sz="1600" dirty="0">
                <a:solidFill>
                  <a:srgbClr val="FF0000"/>
                </a:solidFill>
              </a:rPr>
              <a:t> Юлия Александровна.</a:t>
            </a:r>
          </a:p>
          <a:p>
            <a:endParaRPr lang="ru-RU" sz="1600" dirty="0"/>
          </a:p>
          <a:p>
            <a:r>
              <a:rPr lang="ru-RU" sz="1600" dirty="0"/>
              <a:t>II место – Майер Максим ученик 11 класса, </a:t>
            </a:r>
            <a:r>
              <a:rPr lang="ru-RU" sz="1600" dirty="0">
                <a:solidFill>
                  <a:srgbClr val="FF0000"/>
                </a:solidFill>
              </a:rPr>
              <a:t>руководитель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Носова Любовь Николаевна.</a:t>
            </a:r>
          </a:p>
          <a:p>
            <a:endParaRPr lang="ru-RU" sz="1600" dirty="0"/>
          </a:p>
          <a:p>
            <a:r>
              <a:rPr lang="ru-RU" sz="1600" dirty="0"/>
              <a:t>II место –Шалтыкова Яна ученица 8 класса, </a:t>
            </a:r>
            <a:r>
              <a:rPr lang="ru-RU" sz="1600" dirty="0">
                <a:solidFill>
                  <a:srgbClr val="FF0000"/>
                </a:solidFill>
              </a:rPr>
              <a:t>руководитель Аношенко Татьяна Степановна.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III место – Шалтыкова Амина ученица 9 класса, </a:t>
            </a:r>
            <a:r>
              <a:rPr lang="ru-RU" sz="1600" dirty="0" smtClean="0">
                <a:solidFill>
                  <a:srgbClr val="FF0000"/>
                </a:solidFill>
              </a:rPr>
              <a:t>руководитель </a:t>
            </a:r>
            <a:r>
              <a:rPr lang="ru-RU" sz="1600" dirty="0">
                <a:solidFill>
                  <a:srgbClr val="FF0000"/>
                </a:solidFill>
              </a:rPr>
              <a:t>Панченко Елена Викторовна.</a:t>
            </a:r>
          </a:p>
        </p:txBody>
      </p:sp>
      <p:pic>
        <p:nvPicPr>
          <p:cNvPr id="1027" name="Picture 3" descr="C:\Users\метод кабинет\Desktop\16780677354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4860" y="2492895"/>
            <a:ext cx="159680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тод кабинет\Desktop\16780677354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4860" y="4293096"/>
            <a:ext cx="14157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етод кабинет\Desktop\16780677354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4594" y="2917310"/>
            <a:ext cx="1935977" cy="14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етод кабинет\Desktop\16780677354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9963" y="4905164"/>
            <a:ext cx="2189305" cy="1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2\Desktop\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9043" y="0"/>
            <a:ext cx="1584176" cy="15841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660" y="19472"/>
            <a:ext cx="7380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научно-практической </a:t>
            </a:r>
            <a:r>
              <a:rPr lang="ru-RU" sz="1600" dirty="0"/>
              <a:t>конференции дошкольников и младших </a:t>
            </a:r>
            <a:r>
              <a:rPr lang="ru-RU" sz="1600" dirty="0" smtClean="0"/>
              <a:t>школьников «</a:t>
            </a:r>
            <a:r>
              <a:rPr lang="ru-RU" sz="1600" dirty="0" err="1" smtClean="0"/>
              <a:t>Стартис</a:t>
            </a:r>
            <a:r>
              <a:rPr lang="ru-RU" sz="1600" dirty="0" smtClean="0"/>
              <a:t>» было </a:t>
            </a:r>
            <a:r>
              <a:rPr lang="ru-RU" sz="1600" dirty="0"/>
              <a:t>представлено </a:t>
            </a:r>
            <a:r>
              <a:rPr lang="ru-RU" sz="1600" dirty="0" smtClean="0"/>
              <a:t>4 работы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80488"/>
            <a:ext cx="7740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окончанию научно-практической Конференции школьного этапа победителями признаны следующие участники</a:t>
            </a:r>
            <a:r>
              <a:rPr lang="ru-RU" sz="1600" dirty="0" smtClean="0"/>
              <a:t>:</a:t>
            </a:r>
            <a:endParaRPr lang="ru-RU" sz="1600" i="1" u="sng" dirty="0" smtClean="0"/>
          </a:p>
          <a:p>
            <a:endParaRPr lang="ru-RU" sz="1600" i="1" u="sng" dirty="0" smtClean="0"/>
          </a:p>
          <a:p>
            <a:r>
              <a:rPr lang="ru-RU" i="1" u="sng" dirty="0" smtClean="0"/>
              <a:t>В </a:t>
            </a:r>
            <a:r>
              <a:rPr lang="ru-RU" i="1" u="sng" dirty="0"/>
              <a:t>возрастной </a:t>
            </a:r>
            <a:r>
              <a:rPr lang="ru-RU" i="1" u="sng" dirty="0" smtClean="0"/>
              <a:t>категории:1-2 класс: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964" y="3622457"/>
            <a:ext cx="4299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В возрастной </a:t>
            </a:r>
            <a:r>
              <a:rPr lang="ru-RU" i="1" u="sng" dirty="0" smtClean="0"/>
              <a:t>категории:3-4 класс: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1645" y="2094129"/>
            <a:ext cx="1534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Лазаренко Анна</a:t>
            </a:r>
          </a:p>
          <a:p>
            <a:pPr lvl="0" algn="ctr"/>
            <a:r>
              <a:rPr lang="ru-RU" sz="1600" i="1" u="sng" dirty="0">
                <a:solidFill>
                  <a:prstClr val="black"/>
                </a:solidFill>
              </a:rPr>
              <a:t>2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класс.</a:t>
            </a:r>
            <a:r>
              <a:rPr lang="en-US" sz="1600" i="1" u="sng" dirty="0">
                <a:solidFill>
                  <a:prstClr val="black"/>
                </a:solidFill>
              </a:rPr>
              <a:t> </a:t>
            </a:r>
            <a:endParaRPr lang="ru-RU" sz="1600" i="1" u="sng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1848" y="2103176"/>
            <a:ext cx="1494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Майер Вероника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smtClean="0">
                <a:solidFill>
                  <a:prstClr val="black"/>
                </a:solidFill>
              </a:rPr>
              <a:t>2 класса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5153" y="4302544"/>
            <a:ext cx="128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err="1" smtClean="0">
                <a:solidFill>
                  <a:prstClr val="black"/>
                </a:solidFill>
              </a:rPr>
              <a:t>Галимова</a:t>
            </a:r>
            <a:r>
              <a:rPr lang="ru-RU" sz="1600" i="1" u="sng" dirty="0" smtClean="0">
                <a:solidFill>
                  <a:prstClr val="black"/>
                </a:solidFill>
              </a:rPr>
              <a:t> Диана</a:t>
            </a:r>
          </a:p>
          <a:p>
            <a:pPr lvl="0" algn="ctr"/>
            <a:r>
              <a:rPr lang="ru-RU" sz="1600" i="1" u="sng" dirty="0">
                <a:solidFill>
                  <a:prstClr val="black"/>
                </a:solidFill>
              </a:rPr>
              <a:t>4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>
                <a:solidFill>
                  <a:prstClr val="black"/>
                </a:solidFill>
              </a:rPr>
              <a:t>класс.</a:t>
            </a:r>
            <a:r>
              <a:rPr lang="en-US" sz="1600" i="1" u="sng" dirty="0">
                <a:solidFill>
                  <a:prstClr val="black"/>
                </a:solidFill>
              </a:rPr>
              <a:t> </a:t>
            </a:r>
            <a:endParaRPr lang="ru-RU" sz="1600" i="1" u="sng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3973" y="4302544"/>
            <a:ext cx="123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u="sng" dirty="0">
                <a:solidFill>
                  <a:prstClr val="black"/>
                </a:solidFill>
              </a:rPr>
              <a:t>II</a:t>
            </a:r>
            <a:r>
              <a:rPr lang="ru-RU" sz="1600" i="1" u="sng" dirty="0">
                <a:solidFill>
                  <a:prstClr val="black"/>
                </a:solidFill>
              </a:rPr>
              <a:t> </a:t>
            </a:r>
            <a:r>
              <a:rPr lang="ru-RU" sz="1600" i="1" u="sng" dirty="0" smtClean="0">
                <a:solidFill>
                  <a:prstClr val="black"/>
                </a:solidFill>
              </a:rPr>
              <a:t>место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 err="1" smtClean="0">
                <a:solidFill>
                  <a:prstClr val="black"/>
                </a:solidFill>
              </a:rPr>
              <a:t>Лутова</a:t>
            </a:r>
            <a:r>
              <a:rPr lang="ru-RU" sz="1600" i="1" u="sng" dirty="0" smtClean="0">
                <a:solidFill>
                  <a:prstClr val="black"/>
                </a:solidFill>
              </a:rPr>
              <a:t> </a:t>
            </a:r>
            <a:r>
              <a:rPr lang="ru-RU" sz="1600" i="1" u="sng" dirty="0" err="1" smtClean="0">
                <a:solidFill>
                  <a:prstClr val="black"/>
                </a:solidFill>
              </a:rPr>
              <a:t>Дарина</a:t>
            </a:r>
            <a:endParaRPr lang="en-US" sz="1600" i="1" u="sng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i="1" u="sng" dirty="0">
                <a:solidFill>
                  <a:prstClr val="black"/>
                </a:solidFill>
              </a:rPr>
              <a:t>4</a:t>
            </a:r>
            <a:r>
              <a:rPr lang="ru-RU" sz="1600" i="1" u="sng" dirty="0" smtClean="0">
                <a:solidFill>
                  <a:prstClr val="black"/>
                </a:solidFill>
              </a:rPr>
              <a:t> класса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049" name="Picture 1" descr="C:\Users\метод кабинет\Desktop\НОУ Прометей\2023\16798962551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 bwMode="auto">
          <a:xfrm>
            <a:off x="150965" y="4361681"/>
            <a:ext cx="2107404" cy="18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етод кабинет\Desktop\НОУ Прометей\2023\16798962551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201" y="1935657"/>
            <a:ext cx="2047875" cy="15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тод кабинет\Desktop\НОУ Прометей\2023\167989625511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235" y="1935657"/>
            <a:ext cx="1762125" cy="15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етод кабинет\Desktop\НОУ Прометей\2023\167989625515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6510" y="3991789"/>
            <a:ext cx="2567464" cy="19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318768" y="6060410"/>
            <a:ext cx="623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/>
              <a:t>На районный этап прошли все работы.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72" y="89690"/>
            <a:ext cx="8228763" cy="812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Директор\Desktop\фото 2022\Фото школа\Фото школа\IMG_20210301_120103.jpg"/>
          <p:cNvPicPr>
            <a:picLocks noGr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19" y="902044"/>
            <a:ext cx="3960440" cy="464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Users\Директор\Desktop\фото 2022\Фото школа\Фото школа\IMG_20210301_114914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064" y="300668"/>
            <a:ext cx="3558747" cy="369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иректор\Desktop\фото 2022\Фото школа\Фото школа\IMG_20210301_11562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355" y="3791703"/>
            <a:ext cx="3632887" cy="285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7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34" y="1196754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ОБЩЕШКОЛЬНЫЙ ПРОЕКТ «РОССИЯ. СОБЫТИЯ И ФАКТЫ» 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5" name="Рисунок 24" descr="C:\Users\1\Desktop\ЦВЕТ\8.jpg"/>
          <p:cNvPicPr/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23746" y="-54741"/>
            <a:ext cx="8720254" cy="1617756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34" y="111211"/>
            <a:ext cx="8287435" cy="6437870"/>
          </a:xfrm>
          <a:prstGeom prst="rect">
            <a:avLst/>
          </a:prstGeom>
        </p:spPr>
      </p:pic>
      <p:sp>
        <p:nvSpPr>
          <p:cNvPr id="26" name="Shape 485"/>
          <p:cNvSpPr>
            <a:spLocks noChangeArrowheads="1"/>
          </p:cNvSpPr>
          <p:nvPr/>
        </p:nvSpPr>
        <p:spPr bwMode="auto">
          <a:xfrm>
            <a:off x="639761" y="413266"/>
            <a:ext cx="7473273" cy="1566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МУНИЦИПАЛЬНОЕ КАЗЕННОЕ ОБЩЕОБРАЗОВАТЕЛЬНОЕ УЧРЕЖДЕНИЕ</a:t>
            </a:r>
          </a:p>
          <a:p>
            <a:pPr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ПОКАТЕЕВСКАЯ СРЕДНЯЯ ОБЩЕОБРАЗОВАТЕЛЬНАЯ ШКОЛА </a:t>
            </a:r>
          </a:p>
          <a:p>
            <a:pPr algn="r"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sz="1400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 algn="r"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 algn="r"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algn="r"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 algn="r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27" name="Shape 485"/>
          <p:cNvSpPr>
            <a:spLocks noChangeArrowheads="1"/>
          </p:cNvSpPr>
          <p:nvPr/>
        </p:nvSpPr>
        <p:spPr bwMode="auto">
          <a:xfrm>
            <a:off x="5984583" y="986951"/>
            <a:ext cx="2898157" cy="5760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algn="r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400" b="1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ФЕВРАЛЬ – МАЙ </a:t>
            </a:r>
          </a:p>
          <a:p>
            <a:pPr algn="r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3600" b="1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2023</a:t>
            </a:r>
            <a:endParaRPr lang="ru-RU" altLang="ru-RU" sz="3600" b="1" dirty="0">
              <a:solidFill>
                <a:srgbClr val="0070C0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29" name="Рисунок 28" descr="C:\Users\1\Desktop\ЦВЕТ\8.jpg"/>
          <p:cNvPicPr/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741214" y="2128246"/>
            <a:ext cx="8046894" cy="43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67355" y="2178222"/>
            <a:ext cx="8072272" cy="2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21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ОБЩЕШКОЛЬНЫЙ  ПРОЕКТ «РОССИЯ. СОБЫТИЯ И ФАКТЫ» </a:t>
            </a:r>
            <a:endParaRPr lang="ru-RU" altLang="ru-RU" sz="21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31" name="Shape 485"/>
          <p:cNvSpPr>
            <a:spLocks noChangeArrowheads="1"/>
          </p:cNvSpPr>
          <p:nvPr/>
        </p:nvSpPr>
        <p:spPr bwMode="auto">
          <a:xfrm>
            <a:off x="6062654" y="3917092"/>
            <a:ext cx="2898157" cy="28420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1500" b="1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ГЛАВНЫЕ ЦИФРЫ ПРОЕКТА</a:t>
            </a:r>
            <a:endParaRPr lang="ru-RU" altLang="ru-RU" sz="1500" b="1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solidFill>
                <a:srgbClr val="FF0000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2" name="Shape 485"/>
          <p:cNvSpPr>
            <a:spLocks noChangeArrowheads="1"/>
          </p:cNvSpPr>
          <p:nvPr/>
        </p:nvSpPr>
        <p:spPr bwMode="auto">
          <a:xfrm>
            <a:off x="4208051" y="4380467"/>
            <a:ext cx="2106234" cy="5760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360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82</a:t>
            </a:r>
            <a:r>
              <a:rPr lang="ru-RU" altLang="ru-RU" sz="3000" smtClean="0">
                <a:solidFill>
                  <a:srgbClr val="F66116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УЧАСТНИКОВ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3" name="Shape 485"/>
          <p:cNvSpPr>
            <a:spLocks noChangeArrowheads="1"/>
          </p:cNvSpPr>
          <p:nvPr/>
        </p:nvSpPr>
        <p:spPr bwMode="auto">
          <a:xfrm>
            <a:off x="5995351" y="4668499"/>
            <a:ext cx="1350150" cy="30255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algn="r"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30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12</a:t>
            </a:r>
            <a:r>
              <a:rPr lang="ru-RU" altLang="ru-RU" sz="3000" dirty="0" smtClean="0">
                <a:solidFill>
                  <a:srgbClr val="F66116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КЛАССОВ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4" name="Shape 485"/>
          <p:cNvSpPr>
            <a:spLocks noChangeArrowheads="1"/>
          </p:cNvSpPr>
          <p:nvPr/>
        </p:nvSpPr>
        <p:spPr bwMode="auto">
          <a:xfrm>
            <a:off x="7437958" y="4930355"/>
            <a:ext cx="1444781" cy="43204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27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12</a:t>
            </a:r>
            <a:r>
              <a:rPr lang="ru-RU" altLang="ru-RU" sz="2400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ПЕДАГОГОВ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5" name="Shape 485"/>
          <p:cNvSpPr>
            <a:spLocks noChangeArrowheads="1"/>
          </p:cNvSpPr>
          <p:nvPr/>
        </p:nvSpPr>
        <p:spPr bwMode="auto">
          <a:xfrm>
            <a:off x="4487055" y="5021220"/>
            <a:ext cx="2080492" cy="43204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23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40</a:t>
            </a:r>
            <a:r>
              <a:rPr lang="ru-RU" altLang="ru-RU" sz="2400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КАЛЕНДАРНЫХ ДНЕЙ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7" name="Shape 485"/>
          <p:cNvSpPr>
            <a:spLocks noChangeArrowheads="1"/>
          </p:cNvSpPr>
          <p:nvPr/>
        </p:nvSpPr>
        <p:spPr bwMode="auto">
          <a:xfrm>
            <a:off x="4041798" y="5389774"/>
            <a:ext cx="4746311" cy="99226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        </a:t>
            </a:r>
            <a:r>
              <a:rPr lang="ru-RU" sz="15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КЛЮЧЕВАЯ ИДЕЯ ПРОЕКТА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команда ребят 1-11 классов и их классных руководителей и воспитанников  ДС  совершает образовательное путешествие во времени, остановки в котором – яркие события, определившие судьбу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593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метод кабинет\Desktop\167643431938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649" y="2502028"/>
            <a:ext cx="2645371" cy="2882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метод кабинет\Desktop\НОУ Прометей\НПК2020отчет\IMG_20200302_1314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3442" y="2132427"/>
            <a:ext cx="2743206" cy="29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4" y="1826576"/>
            <a:ext cx="3155339" cy="27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485"/>
          <p:cNvSpPr>
            <a:spLocks noChangeArrowheads="1"/>
          </p:cNvSpPr>
          <p:nvPr/>
        </p:nvSpPr>
        <p:spPr bwMode="auto">
          <a:xfrm>
            <a:off x="129814" y="1734635"/>
            <a:ext cx="8046894" cy="511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lvl="0" algn="just"/>
            <a:endParaRPr lang="ru-RU" altLang="ru-RU" sz="500" b="1" dirty="0" smtClean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ОБРАЗОВАТЕЛЬНЫЕ ЗАДАЧИ ЭТАПА</a:t>
            </a:r>
          </a:p>
          <a:p>
            <a:endParaRPr lang="ru-RU" sz="13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3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3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учимся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ставить цели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их достигать, делать осознанный выбор, формировать свою траекторию обучения и развития,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критически оценивать, анализировать, проверять на достоверность и интерпретировать информацию. </a:t>
            </a:r>
            <a:endParaRPr lang="ru-RU" sz="1300" dirty="0" smtClean="0">
              <a:solidFill>
                <a:srgbClr val="F6611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ru-RU" sz="1300" b="1" i="1" dirty="0" smtClean="0">
              <a:solidFill>
                <a:srgbClr val="F66116"/>
              </a:solidFill>
              <a:latin typeface="Microsoft Sans Serif" pitchFamily="34" charset="0"/>
            </a:endParaRPr>
          </a:p>
          <a:p>
            <a:pPr lvl="0" algn="just"/>
            <a:endParaRPr lang="ru-RU" sz="1400" dirty="0" smtClean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sz="1200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34" y="1196754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НАСТАВНИЧЕСКИЙ ПРОЕКТ «МАСТЕРСКИЕ ШКОЛЬНОГО КАМПУСА» 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13" name="Рисунок 12" descr="C:\Users\1\Desktop\ЦВЕТ\8.jpg"/>
          <p:cNvPicPr/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2118732" y="-89829"/>
            <a:ext cx="7025268" cy="1824464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C:\Users\1\Desktop\ЦВЕТ\8.jpg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2051824" y="867450"/>
            <a:ext cx="8046894" cy="437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8016" y="948070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1 </a:t>
            </a:r>
            <a:r>
              <a:rPr lang="ru-RU" altLang="ru-RU" sz="1600" b="1" cap="all" dirty="0" err="1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ЭтАП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. СТАРТ ПРОЕКТА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654223" y="1304786"/>
            <a:ext cx="2321971" cy="4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b="1" cap="all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14 – 28 февраля         </a:t>
            </a:r>
            <a:endParaRPr lang="ru-RU" altLang="ru-RU" sz="2000" b="1" cap="all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ru-RU" altLang="ru-RU" sz="1050" b="1" dirty="0">
              <a:solidFill>
                <a:srgbClr val="0066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2" name="Рисунок 21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842" y="1826576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22416" y="1907341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ПРОЕКТНОЕ ЗАДАНИЕ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3" name="Рисунок 22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048" y="2132427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92022" y="2203905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ВЫБОР СОБЫТИЯ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4" name="Рисунок 23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419" y="2498457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54222" y="2581114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СТАРТ ПРОЕКТА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Users\метод кабинет\Desktop\167643431931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5772" y="2765565"/>
            <a:ext cx="2728718" cy="303436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метод кабинет\Desktop\167643431944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216" y="2093583"/>
            <a:ext cx="2742180" cy="2270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34" y="1196754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НАСТАВНИЧЕСКИЙ ПРОЕКТ «МАСТЕРСКИЕ ШКОЛЬНОГО КАМПУСА» 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7" name="Shape 485"/>
          <p:cNvSpPr>
            <a:spLocks noChangeArrowheads="1"/>
          </p:cNvSpPr>
          <p:nvPr/>
        </p:nvSpPr>
        <p:spPr bwMode="auto">
          <a:xfrm>
            <a:off x="348638" y="1654717"/>
            <a:ext cx="8046894" cy="511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lvl="0" algn="just"/>
            <a:endParaRPr lang="ru-RU" altLang="ru-RU" sz="500" b="1" dirty="0" smtClean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>
              <a:latin typeface="Microsoft Sans Serif" pitchFamily="34" charset="0"/>
              <a:cs typeface="Microsoft Sans Serif" pitchFamily="34" charset="0"/>
            </a:endParaRPr>
          </a:p>
          <a:p>
            <a:pPr lvl="0"/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/>
            <a:r>
              <a:rPr lang="ru-RU" sz="13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ОБРАЗОВАТЕЛЬНЫЕ ЗАДАЧИ ЭТАПА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знаем как эффективно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управлять своими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ресурсами; учимся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работать в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команде, распределять роли, слышать друг друга; совершенствуем умение работы с информацией.</a:t>
            </a:r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300" b="1" dirty="0"/>
              <a:t> </a:t>
            </a:r>
            <a:endParaRPr lang="ru-RU" sz="1300" dirty="0"/>
          </a:p>
          <a:p>
            <a:pPr lvl="0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just"/>
            <a:endParaRPr lang="ru-RU" sz="800" dirty="0">
              <a:solidFill>
                <a:srgbClr val="F66116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/>
            <a:endParaRPr lang="ru-RU" sz="1400" b="1" i="1" dirty="0">
              <a:solidFill>
                <a:srgbClr val="F66116"/>
              </a:solidFill>
              <a:latin typeface="Microsoft Sans Serif" pitchFamily="34" charset="0"/>
            </a:endParaRPr>
          </a:p>
          <a:p>
            <a:pPr lvl="0" algn="just"/>
            <a:endParaRPr lang="ru-RU" sz="14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12" name="Рисунок 11" descr="C:\Users\1\Desktop\ЦВЕТ\8.jpg"/>
          <p:cNvPicPr/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2118732" y="-69307"/>
            <a:ext cx="7025268" cy="17240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 descr="C:\Users\1\Desktop\ЦВЕТ\8.jpg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2051824" y="867450"/>
            <a:ext cx="8046894" cy="43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8016" y="974638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2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 </a:t>
            </a:r>
            <a:r>
              <a:rPr lang="ru-RU" altLang="ru-RU" sz="1600" b="1" cap="all" dirty="0" err="1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ЭтАП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.   РАБОТА над проектами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744327" y="1304786"/>
            <a:ext cx="1925738" cy="4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b="1" cap="all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 – 31 марта         </a:t>
            </a:r>
            <a:endParaRPr lang="ru-RU" altLang="ru-RU" sz="2000" b="1" cap="all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ru-RU" altLang="ru-RU" sz="1050" b="1" dirty="0">
              <a:solidFill>
                <a:srgbClr val="0066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Рисунок 20" descr="C:\Users\1\Desktop\ЦВЕТ\8.jpg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431217" y="1758737"/>
            <a:ext cx="2742181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7793" y="1843258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Проектирование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2" name="Рисунок 21" descr="C:\Users\1\Desktop\ЦВЕТ\8.jpg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3173398" y="2120532"/>
            <a:ext cx="2692375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1794" y="2186886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Исследование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3" name="Рисунок 22" descr="C:\Users\1\Desktop\ЦВЕТ\8.jpg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5865772" y="2408485"/>
            <a:ext cx="2728718" cy="35708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16648" y="2476225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Творчество</a:t>
            </a:r>
          </a:p>
        </p:txBody>
      </p:sp>
      <p:pic>
        <p:nvPicPr>
          <p:cNvPr id="24" name="Рисунок 23" descr="C:\Users\метод кабинет\Desktop\167643431935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3398" y="2490133"/>
            <a:ext cx="2692374" cy="2729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6"/>
          <a:stretch>
            <a:fillRect/>
          </a:stretch>
        </p:blipFill>
        <p:spPr>
          <a:xfrm>
            <a:off x="3805526" y="4211001"/>
            <a:ext cx="1428115" cy="14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34" y="1196754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НАСТАВНИЧЕСКИЙ ПРОЕКТ «МАСТЕРСКИЕ ШКОЛЬНОГО КАМПУСА» 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7" name="Shape 485"/>
          <p:cNvSpPr>
            <a:spLocks noChangeArrowheads="1"/>
          </p:cNvSpPr>
          <p:nvPr/>
        </p:nvSpPr>
        <p:spPr bwMode="auto">
          <a:xfrm>
            <a:off x="545739" y="1483929"/>
            <a:ext cx="8046894" cy="511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lvl="0" algn="just"/>
            <a:endParaRPr lang="ru-RU" altLang="ru-RU" sz="500" b="1" dirty="0" smtClean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r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ru-RU" sz="1300" b="1" dirty="0">
              <a:latin typeface="Microsoft Sans Serif" pitchFamily="34" charset="0"/>
              <a:cs typeface="Microsoft Sans Serif" pitchFamily="34" charset="0"/>
            </a:endParaRPr>
          </a:p>
          <a:p>
            <a:endParaRPr lang="ru-RU" sz="13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ОБРАЗОВАТЕЛЬНЫЕ ЗАДАЧИ ЭТАПА</a:t>
            </a:r>
          </a:p>
          <a:p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совершенствуем навыки оформления, публичной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презентации результатов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проектной деятельности и владение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ораторским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искусством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lvl="0"/>
            <a:endParaRPr lang="ru-RU" sz="1400" b="1" dirty="0" smtClean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0" algn="just"/>
            <a:endParaRPr lang="ru-RU" sz="800" dirty="0">
              <a:solidFill>
                <a:srgbClr val="F66116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/>
            <a:endParaRPr lang="ru-RU" sz="1400" b="1" i="1" dirty="0">
              <a:solidFill>
                <a:srgbClr val="F66116"/>
              </a:solidFill>
              <a:latin typeface="Microsoft Sans Serif" pitchFamily="34" charset="0"/>
            </a:endParaRPr>
          </a:p>
          <a:p>
            <a:pPr lvl="0" algn="just"/>
            <a:endParaRPr lang="ru-RU" sz="14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sz="1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14" name="Рисунок 13" descr="C:\Users\1\Desktop\ЦВЕТ\8.jpg"/>
          <p:cNvPicPr/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118732" y="-178419"/>
            <a:ext cx="7025268" cy="18129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 descr="C:\Users\1\Desktop\ЦВЕТ\8.jpg"/>
          <p:cNvPicPr/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2051824" y="867450"/>
            <a:ext cx="8046894" cy="43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8016" y="955525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3 </a:t>
            </a:r>
            <a:r>
              <a:rPr lang="ru-RU" altLang="ru-RU" sz="1600" b="1" cap="all" dirty="0" err="1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ЭтАП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. ПРЕЗЕНТАЦИЯ ПРОЕКТА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1" y="1733536"/>
            <a:ext cx="2743206" cy="243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442" y="2096466"/>
            <a:ext cx="2743206" cy="2438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238" y="2464526"/>
            <a:ext cx="2743206" cy="2438405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744327" y="1304786"/>
            <a:ext cx="2135177" cy="4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ru-RU" altLang="ru-RU" sz="2000" b="1" cap="all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 – 24 апреля         </a:t>
            </a:r>
            <a:endParaRPr lang="ru-RU" altLang="ru-RU" sz="2000" b="1" cap="all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ru-RU" altLang="ru-RU" sz="1050" b="1" dirty="0">
              <a:solidFill>
                <a:srgbClr val="0066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Рисунок 23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345" y="1732973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319" y="2096249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1\Desktop\ЦВЕТ\8.jpg"/>
          <p:cNvPicPr/>
          <p:nvPr/>
        </p:nvPicPr>
        <p:blipFill>
          <a:blip r:embed="rId6" cstate="email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844" y="2468187"/>
            <a:ext cx="2019600" cy="36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46241" y="1801025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Лента времени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92022" y="2171003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Выставка постеров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54222" y="2546287"/>
            <a:ext cx="807227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2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викторина</a:t>
            </a:r>
            <a:endParaRPr lang="ru-RU" altLang="ru-RU" sz="12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ЛЕНТА </a:t>
            </a:r>
            <a:r>
              <a:rPr lang="ru-RU" b="1" dirty="0"/>
              <a:t>ВРЕМЕНИ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651192" y="1386840"/>
            <a:ext cx="10446387" cy="4084320"/>
            <a:chOff x="0" y="0"/>
            <a:chExt cx="10446480" cy="408467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1104181"/>
              <a:ext cx="1244657" cy="2294255"/>
              <a:chOff x="0" y="0"/>
              <a:chExt cx="1244657" cy="2294255"/>
            </a:xfrm>
          </p:grpSpPr>
          <p:sp>
            <p:nvSpPr>
              <p:cNvPr id="37" name="Левая фигурная скобка 36"/>
              <p:cNvSpPr/>
              <p:nvPr/>
            </p:nvSpPr>
            <p:spPr>
              <a:xfrm>
                <a:off x="156897" y="0"/>
                <a:ext cx="1087760" cy="2294255"/>
              </a:xfrm>
              <a:prstGeom prst="lef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" name="Поле 7"/>
              <p:cNvSpPr txBox="1"/>
              <p:nvPr/>
            </p:nvSpPr>
            <p:spPr>
              <a:xfrm rot="16200000">
                <a:off x="-326182" y="983412"/>
                <a:ext cx="958143" cy="30577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>
                    <a:ln w="10541" cap="flat" cmpd="sng" algn="ctr">
                      <a:solidFill>
                        <a:srgbClr val="7D7D7D"/>
                      </a:solidFill>
                      <a:prstDash val="solid"/>
                      <a:round/>
                    </a:ln>
                    <a:solidFill>
                      <a:srgbClr val="0D0D0D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80см 5мм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733245" y="0"/>
              <a:ext cx="9713235" cy="4084675"/>
              <a:chOff x="0" y="0"/>
              <a:chExt cx="9713235" cy="4084675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0" y="940279"/>
                <a:ext cx="619388" cy="2556738"/>
                <a:chOff x="0" y="0"/>
                <a:chExt cx="619388" cy="2556738"/>
              </a:xfrm>
            </p:grpSpPr>
            <p:sp>
              <p:nvSpPr>
                <p:cNvPr id="33" name="Левая фигурная скобка 32"/>
                <p:cNvSpPr/>
                <p:nvPr/>
              </p:nvSpPr>
              <p:spPr>
                <a:xfrm>
                  <a:off x="302523" y="154677"/>
                  <a:ext cx="316865" cy="361950"/>
                </a:xfrm>
                <a:prstGeom prst="leftBrac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Поле 11"/>
                <p:cNvSpPr txBox="1"/>
                <p:nvPr/>
              </p:nvSpPr>
              <p:spPr>
                <a:xfrm rot="16200000">
                  <a:off x="-146050" y="146050"/>
                  <a:ext cx="589915" cy="29781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ln w="10541" cap="flat" cmpd="sng" algn="ctr">
                        <a:solidFill>
                          <a:srgbClr val="7D7D7D"/>
                        </a:solidFill>
                        <a:prstDash val="solid"/>
                        <a:round/>
                      </a:ln>
                      <a:solidFill>
                        <a:srgbClr val="0D0D0D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10см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5" name="Левая фигурная скобка 34"/>
                <p:cNvSpPr/>
                <p:nvPr/>
              </p:nvSpPr>
              <p:spPr>
                <a:xfrm>
                  <a:off x="293897" y="2095620"/>
                  <a:ext cx="316865" cy="361950"/>
                </a:xfrm>
                <a:prstGeom prst="leftBrac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Поле 14"/>
                <p:cNvSpPr txBox="1"/>
                <p:nvPr/>
              </p:nvSpPr>
              <p:spPr>
                <a:xfrm rot="16200000">
                  <a:off x="-146050" y="2112873"/>
                  <a:ext cx="589915" cy="29781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ln w="10541" cap="flat" cmpd="sng" algn="ctr">
                        <a:solidFill>
                          <a:srgbClr val="7D7D7D"/>
                        </a:solidFill>
                        <a:prstDash val="solid"/>
                        <a:round/>
                      </a:ln>
                      <a:solidFill>
                        <a:srgbClr val="0D0D0D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10см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319177" y="0"/>
                <a:ext cx="9394058" cy="4084675"/>
                <a:chOff x="0" y="0"/>
                <a:chExt cx="9394058" cy="4084675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0" y="897147"/>
                  <a:ext cx="9394058" cy="3187528"/>
                  <a:chOff x="0" y="0"/>
                  <a:chExt cx="9394058" cy="3187528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103517" y="0"/>
                    <a:ext cx="9230264" cy="2682815"/>
                    <a:chOff x="0" y="0"/>
                    <a:chExt cx="9230264" cy="2682815"/>
                  </a:xfrm>
                </p:grpSpPr>
                <p:pic>
                  <p:nvPicPr>
                    <p:cNvPr id="26" name="Рисунок 25" descr="C:\Users\метод кабинет\Desktop\stock-vector-four-film-strips-with-holes-22123516.jpg"/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3733" b="100000" l="626" r="9993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0"/>
                      <a:ext cx="9230264" cy="26828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189781" y="560717"/>
                      <a:ext cx="605154" cy="1577340"/>
                      <a:chOff x="0" y="0"/>
                      <a:chExt cx="605628" cy="1577340"/>
                    </a:xfrm>
                  </p:grpSpPr>
                  <p:sp>
                    <p:nvSpPr>
                      <p:cNvPr id="31" name="Левая фигурная скобка 30"/>
                      <p:cNvSpPr/>
                      <p:nvPr/>
                    </p:nvSpPr>
                    <p:spPr>
                      <a:xfrm rot="10800000">
                        <a:off x="0" y="0"/>
                        <a:ext cx="283845" cy="1577340"/>
                      </a:xfrm>
                      <a:prstGeom prst="leftBrace">
                        <a:avLst>
                          <a:gd name="adj1" fmla="val 8333"/>
                          <a:gd name="adj2" fmla="val 49248"/>
                        </a:avLst>
                      </a:prstGeom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Поле 9"/>
                      <p:cNvSpPr txBox="1"/>
                      <p:nvPr/>
                    </p:nvSpPr>
                    <p:spPr>
                      <a:xfrm rot="5400000">
                        <a:off x="-25879" y="638355"/>
                        <a:ext cx="957580" cy="305435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200">
                            <a:ln w="10541" cap="flat" cmpd="sng" algn="ctr">
                              <a:solidFill>
                                <a:srgbClr val="7D7D7D"/>
                              </a:solidFill>
                              <a:prstDash val="solid"/>
                              <a:round/>
                            </a:ln>
                            <a:solidFill>
                              <a:srgbClr val="0D0D0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60см 5мм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  <p:grpSp>
                  <p:nvGrpSpPr>
                    <p:cNvPr id="28" name="Группа 27"/>
                    <p:cNvGrpSpPr/>
                    <p:nvPr/>
                  </p:nvGrpSpPr>
                  <p:grpSpPr>
                    <a:xfrm>
                      <a:off x="2424023" y="1475117"/>
                      <a:ext cx="2143617" cy="664234"/>
                      <a:chOff x="0" y="0"/>
                      <a:chExt cx="2143617" cy="664234"/>
                    </a:xfrm>
                  </p:grpSpPr>
                  <p:sp>
                    <p:nvSpPr>
                      <p:cNvPr id="29" name="Левая фигурная скобка 28"/>
                      <p:cNvSpPr/>
                      <p:nvPr/>
                    </p:nvSpPr>
                    <p:spPr>
                      <a:xfrm rot="5400000">
                        <a:off x="905726" y="-573657"/>
                        <a:ext cx="332165" cy="2143617"/>
                      </a:xfrm>
                      <a:prstGeom prst="leftBrac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е 19"/>
                      <p:cNvSpPr txBox="1"/>
                      <p:nvPr/>
                    </p:nvSpPr>
                    <p:spPr>
                      <a:xfrm>
                        <a:off x="573608" y="0"/>
                        <a:ext cx="957532" cy="305435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100">
                            <a:ln w="10541" cap="flat" cmpd="sng" algn="ctr">
                              <a:solidFill>
                                <a:srgbClr val="7D7D7D"/>
                              </a:solidFill>
                              <a:prstDash val="solid"/>
                              <a:round/>
                            </a:ln>
                            <a:solidFill>
                              <a:srgbClr val="0D0D0D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85см 5 мм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0" y="2501660"/>
                    <a:ext cx="2699960" cy="685868"/>
                    <a:chOff x="0" y="0"/>
                    <a:chExt cx="2699960" cy="685868"/>
                  </a:xfrm>
                </p:grpSpPr>
                <p:sp>
                  <p:nvSpPr>
                    <p:cNvPr id="22" name="Левая фигурная скобка 21"/>
                    <p:cNvSpPr/>
                    <p:nvPr/>
                  </p:nvSpPr>
                  <p:spPr>
                    <a:xfrm rot="16200000">
                      <a:off x="69011" y="121640"/>
                      <a:ext cx="353240" cy="109959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Поле 16"/>
                    <p:cNvSpPr txBox="1"/>
                    <p:nvPr/>
                  </p:nvSpPr>
                  <p:spPr>
                    <a:xfrm>
                      <a:off x="0" y="354553"/>
                      <a:ext cx="474453" cy="305435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n w="10541" cap="flat" cmpd="sng" algn="ctr">
                            <a:solidFill>
                              <a:srgbClr val="7D7D7D"/>
                            </a:solidFill>
                            <a:prstDash val="solid"/>
                            <a:round/>
                          </a:ln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4см 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4" name="Левая фигурная скобка 23"/>
                    <p:cNvSpPr/>
                    <p:nvPr/>
                  </p:nvSpPr>
                  <p:spPr>
                    <a:xfrm rot="16200000">
                      <a:off x="2294627" y="121640"/>
                      <a:ext cx="353060" cy="109855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" name="Поле 24"/>
                    <p:cNvSpPr txBox="1"/>
                    <p:nvPr/>
                  </p:nvSpPr>
                  <p:spPr>
                    <a:xfrm>
                      <a:off x="2225615" y="380433"/>
                      <a:ext cx="474345" cy="305435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n w="10541" cap="flat" cmpd="sng" algn="ctr">
                            <a:solidFill>
                              <a:srgbClr val="7D7D7D"/>
                            </a:solidFill>
                            <a:prstDash val="solid"/>
                            <a:round/>
                          </a:ln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4см 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4511615" y="2501660"/>
                    <a:ext cx="4882443" cy="685830"/>
                    <a:chOff x="0" y="0"/>
                    <a:chExt cx="4882443" cy="685830"/>
                  </a:xfrm>
                </p:grpSpPr>
                <p:sp>
                  <p:nvSpPr>
                    <p:cNvPr id="16" name="Левая фигурная скобка 15"/>
                    <p:cNvSpPr/>
                    <p:nvPr/>
                  </p:nvSpPr>
                  <p:spPr>
                    <a:xfrm rot="16200000">
                      <a:off x="34506" y="121602"/>
                      <a:ext cx="353060" cy="109855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" name="Левая фигурная скобка 16"/>
                    <p:cNvSpPr/>
                    <p:nvPr/>
                  </p:nvSpPr>
                  <p:spPr>
                    <a:xfrm rot="16200000">
                      <a:off x="2268747" y="121602"/>
                      <a:ext cx="353060" cy="109855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" name="Левая фигурная скобка 17"/>
                    <p:cNvSpPr/>
                    <p:nvPr/>
                  </p:nvSpPr>
                  <p:spPr>
                    <a:xfrm rot="16200000">
                      <a:off x="4494362" y="121602"/>
                      <a:ext cx="353060" cy="109855"/>
                    </a:xfrm>
                    <a:prstGeom prst="leftBrac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" name="Поле 25"/>
                    <p:cNvSpPr txBox="1"/>
                    <p:nvPr/>
                  </p:nvSpPr>
                  <p:spPr>
                    <a:xfrm>
                      <a:off x="0" y="380395"/>
                      <a:ext cx="474345" cy="305435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n w="10541" cap="flat" cmpd="sng" algn="ctr">
                            <a:solidFill>
                              <a:srgbClr val="7D7D7D"/>
                            </a:solidFill>
                            <a:prstDash val="solid"/>
                            <a:round/>
                          </a:ln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4см </a:t>
                      </a:r>
                      <a:endParaRPr lang="ru-RU" sz="11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0" name="Поле 26"/>
                    <p:cNvSpPr txBox="1"/>
                    <p:nvPr/>
                  </p:nvSpPr>
                  <p:spPr>
                    <a:xfrm>
                      <a:off x="2251495" y="354515"/>
                      <a:ext cx="474345" cy="305435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n w="10541" cap="flat" cmpd="sng" algn="ctr">
                            <a:solidFill>
                              <a:srgbClr val="7D7D7D"/>
                            </a:solidFill>
                            <a:prstDash val="solid"/>
                            <a:round/>
                          </a:ln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4см 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1" name="Поле 27"/>
                    <p:cNvSpPr txBox="1"/>
                    <p:nvPr/>
                  </p:nvSpPr>
                  <p:spPr>
                    <a:xfrm>
                      <a:off x="4408098" y="354515"/>
                      <a:ext cx="474345" cy="305435"/>
                    </a:xfrm>
                    <a:prstGeom prst="rect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n w="10541" cap="flat" cmpd="sng" algn="ctr">
                            <a:solidFill>
                              <a:srgbClr val="7D7D7D"/>
                            </a:solidFill>
                            <a:prstDash val="solid"/>
                            <a:round/>
                          </a:ln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4см 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0" name="Группа 9"/>
                <p:cNvGrpSpPr/>
                <p:nvPr/>
              </p:nvGrpSpPr>
              <p:grpSpPr>
                <a:xfrm>
                  <a:off x="215661" y="0"/>
                  <a:ext cx="9021847" cy="1098919"/>
                  <a:chOff x="0" y="0"/>
                  <a:chExt cx="9021847" cy="1098919"/>
                </a:xfrm>
              </p:grpSpPr>
              <p:sp>
                <p:nvSpPr>
                  <p:cNvPr id="11" name="Левая фигурная скобка 10"/>
                  <p:cNvSpPr/>
                  <p:nvPr/>
                </p:nvSpPr>
                <p:spPr>
                  <a:xfrm rot="5400000">
                    <a:off x="4114366" y="-3808562"/>
                    <a:ext cx="793115" cy="9021847"/>
                  </a:xfrm>
                  <a:prstGeom prst="leftBrace">
                    <a:avLst/>
                  </a:prstGeom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" name="Поле 29"/>
                  <p:cNvSpPr txBox="1"/>
                  <p:nvPr/>
                </p:nvSpPr>
                <p:spPr>
                  <a:xfrm>
                    <a:off x="4075548" y="0"/>
                    <a:ext cx="802005" cy="305435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 dirty="0">
                        <a:ln w="10541" cap="flat" cmpd="sng" algn="ctr">
                          <a:solidFill>
                            <a:srgbClr val="7D7D7D"/>
                          </a:solidFill>
                          <a:prstDash val="solid"/>
                          <a:round/>
                        </a:ln>
                        <a:solidFill>
                          <a:srgbClr val="0D0D0D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362см </a:t>
                    </a:r>
                    <a:endParaRPr lang="ru-RU" sz="1100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383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08052" y="247651"/>
            <a:ext cx="7858618" cy="10003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Знание: качество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объективность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</a:t>
            </a:r>
            <a:r>
              <a:rPr lang="ru-RU" altLang="en-US" sz="2200" b="1" dirty="0">
                <a:solidFill>
                  <a:schemeClr val="accent6"/>
                </a:solidFill>
              </a:rPr>
              <a:t>-------------СРЕДНИЙ</a:t>
            </a:r>
            <a:br>
              <a:rPr lang="ru-RU" altLang="en-US" sz="2200" b="1" dirty="0">
                <a:solidFill>
                  <a:schemeClr val="accent6"/>
                </a:solidFill>
              </a:rPr>
            </a:br>
            <a:endParaRPr lang="ru-RU" sz="2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77416" y="1244601"/>
            <a:ext cx="8586788" cy="479742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789" y="88556"/>
            <a:ext cx="2236445" cy="10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341" y="1582341"/>
            <a:ext cx="8044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Запущены лаборатории в рамках «Точки роста»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обучено 5 педагогов, реализация рабочих программ, программ внеурочной деятельности, дополнительного образования с применением оборудования Точка роста. Школьная неделя «Точка роста». Распространение педагогического опыта 1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межрайонной  </a:t>
            </a:r>
            <a:r>
              <a:rPr 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пед.конференции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краевом семинаре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п.Абан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1-я школа – 2 педагога.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районной научно-практической конференции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(Физика)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326" y="4083824"/>
            <a:ext cx="2940908" cy="26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иректор\Desktop\image3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65" y="3890665"/>
            <a:ext cx="3198855" cy="27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731" y="2736503"/>
            <a:ext cx="2199503" cy="20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344" y="3756454"/>
            <a:ext cx="2471255" cy="28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" y="803818"/>
            <a:ext cx="8763000" cy="335989"/>
          </a:xfrm>
        </p:spPr>
        <p:txBody>
          <a:bodyPr wrap="square" lIns="0" tIns="12700" r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800" spc="70" dirty="0"/>
              <a:t>КР</a:t>
            </a:r>
            <a:r>
              <a:rPr sz="1800" spc="85" dirty="0"/>
              <a:t>АТК</a:t>
            </a:r>
            <a:r>
              <a:rPr sz="1800" spc="90" dirty="0"/>
              <a:t>А</a:t>
            </a:r>
            <a:r>
              <a:rPr sz="1800" spc="225" dirty="0"/>
              <a:t>Я</a:t>
            </a:r>
            <a:r>
              <a:rPr sz="1800" spc="-290" dirty="0"/>
              <a:t> </a:t>
            </a:r>
            <a:r>
              <a:rPr sz="1800" spc="195" dirty="0" smtClean="0"/>
              <a:t>СПРАВ</a:t>
            </a:r>
            <a:r>
              <a:rPr sz="1800" spc="204" dirty="0" smtClean="0"/>
              <a:t>К</a:t>
            </a:r>
            <a:r>
              <a:rPr sz="1800" spc="229" dirty="0" smtClean="0"/>
              <a:t>А</a:t>
            </a:r>
            <a:endParaRPr sz="1800" spc="120" dirty="0"/>
          </a:p>
        </p:txBody>
      </p:sp>
      <p:pic>
        <p:nvPicPr>
          <p:cNvPr id="32771" name="Picture 2" descr="http://xn----7sbabhra1becl0ajd0bm3itf.xn----7sbadc4eir.xn--p1ai/wp-content/uploads/2021/02/DSC4685-1-1024x7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209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397000"/>
            <a:ext cx="2927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Педагогический коллектив: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20 педагогов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60% - высшее образование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74% - первая категория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54% - молодые педагоги до 35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100" y="1295400"/>
            <a:ext cx="4191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70 обучающихся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100% - занятость в ДО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9 – </a:t>
            </a:r>
            <a:r>
              <a:rPr lang="ru-RU" sz="1200" b="1" dirty="0" err="1">
                <a:solidFill>
                  <a:srgbClr val="FF0000"/>
                </a:solidFill>
              </a:rPr>
              <a:t>предпрофильное</a:t>
            </a:r>
            <a:r>
              <a:rPr lang="ru-RU" sz="1200" b="1" dirty="0">
                <a:solidFill>
                  <a:srgbClr val="FF0000"/>
                </a:solidFill>
              </a:rPr>
              <a:t> обучение на базе КГПУ (</a:t>
            </a:r>
            <a:r>
              <a:rPr lang="ru-RU" sz="1200" b="1" dirty="0" err="1">
                <a:solidFill>
                  <a:srgbClr val="FF0000"/>
                </a:solidFill>
              </a:rPr>
              <a:t>пед.класс</a:t>
            </a:r>
            <a:r>
              <a:rPr lang="ru-RU" sz="1200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77% - охват обучающихся в предметных олимпиадах и конкурсах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rgbClr val="FF0000"/>
                </a:solidFill>
              </a:rPr>
              <a:t>10-11 класс – реализация естественно-научного профиля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200" y="4445000"/>
            <a:ext cx="28416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j-lt"/>
              </a:rPr>
              <a:t>Тренажерный зал. </a:t>
            </a:r>
          </a:p>
          <a:p>
            <a:pPr>
              <a:defRPr/>
            </a:pPr>
            <a:r>
              <a:rPr lang="ru-RU" sz="1200" dirty="0">
                <a:latin typeface="+mj-lt"/>
              </a:rPr>
              <a:t>Спортзал.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Спортивная площадка.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Актовый зал.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Сенсорная комната.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Детская игровая площадка. </a:t>
            </a:r>
            <a:br>
              <a:rPr lang="ru-RU" sz="1200" dirty="0">
                <a:latin typeface="+mj-lt"/>
              </a:rPr>
            </a:br>
            <a:endParaRPr lang="ru-RU" sz="1200" dirty="0">
              <a:latin typeface="+mj-lt"/>
            </a:endParaRPr>
          </a:p>
        </p:txBody>
      </p:sp>
      <p:pic>
        <p:nvPicPr>
          <p:cNvPr id="32775" name="Picture 4" descr="http://xn----7sbabhra1becl0ajd0bm3itf.xn----7sbadc4eir.xn--p1ai/wp-content/uploads/2022/09/IMG-20220902-WA0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022600"/>
            <a:ext cx="1809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 descr="http://xn----7sbabhra1becl0ajd0bm3itf.xn----7sbadc4eir.xn--p1ai/wp-content/uploads/2022/09/16620993718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481" y="3186113"/>
            <a:ext cx="1909119" cy="16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2-03\Desktop\выступление гражданско патриотическое воспитание\Attachments_tanyapk1981@yandex.ru_2022-10-17_16-13-10\16659943198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194423"/>
            <a:ext cx="2351700" cy="2351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2-03\Desktop\фото\фото все\для стенда\Об истории школы\20190421_13490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8265" y="5025037"/>
            <a:ext cx="2924523" cy="16979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7"/>
          <p:cNvPicPr>
            <a:picLocks noGrp="1"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825" y="2990605"/>
            <a:ext cx="1688668" cy="230325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981" y="4017393"/>
            <a:ext cx="14605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Директор\Desktop\отчет о самообследовании\19-04-2021_08-58-04\IMG_20210419_12534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6200" y="5368329"/>
            <a:ext cx="1524000" cy="1524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506" y="5397357"/>
            <a:ext cx="2372369" cy="14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9" y="160638"/>
            <a:ext cx="1717589" cy="457200"/>
          </a:xfrm>
          <a:prstGeom prst="rect">
            <a:avLst/>
          </a:prstGeom>
        </p:spPr>
      </p:pic>
      <p:pic>
        <p:nvPicPr>
          <p:cNvPr id="17" name="Рисунок 16" descr="C:\Users\2-03\Desktop\Юнармия 3\1676601292366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4962482"/>
            <a:ext cx="2692058" cy="18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2-03\Desktop\Attachments_tanyapk1981@yandex.ru_2023-02-09_13-46-01\1675921496979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2324100" cy="141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2-03\Desktop\8 марта 2023\Attachments_tanyapk1981@yandex.ru_2023-03-07_19-14-54\1678187589764.jpg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811" y="2798924"/>
            <a:ext cx="1802542" cy="1571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Директор\Desktop\100PHOTO\фото учеников\SAM_3690.JP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544" y="80318"/>
            <a:ext cx="1938874" cy="1258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4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иректор\Desktop\публичный отчет 23\Фото робототехника\IMG_20230327_141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19" y="123568"/>
            <a:ext cx="4779663" cy="35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Desktop\публичный отчет 23\Фото робототехника\IMG_20221202_144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450" y="3411630"/>
            <a:ext cx="4517550" cy="34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Desktop\публичный отчет 23\Фото робототехника\IMG_20221202_1454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2668" y="234778"/>
            <a:ext cx="3225113" cy="30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Директор\Desktop\публичный отчет 23\Фото робототехника\IMG_20230131_11144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05" y="3771646"/>
            <a:ext cx="3768811" cy="2681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</a:t>
            </a:r>
            <a:r>
              <a:rPr lang="ru-RU" altLang="en-US" sz="2000" b="1" dirty="0">
                <a:solidFill>
                  <a:schemeClr val="accent6"/>
                </a:solidFill>
              </a:rPr>
              <a:t>-------------СРЕДНИЙ</a:t>
            </a:r>
            <a:br>
              <a:rPr lang="ru-RU" altLang="en-US" sz="2000" b="1" dirty="0">
                <a:solidFill>
                  <a:schemeClr val="accent6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6" y="1433385"/>
            <a:ext cx="7702069" cy="435127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Отсутствие следующих показателей   школы 	</a:t>
            </a:r>
            <a:r>
              <a:rPr lang="ru-RU" sz="1400" dirty="0"/>
              <a:t>	</a:t>
            </a:r>
            <a:r>
              <a:rPr lang="ru-RU" sz="1400" dirty="0" smtClean="0"/>
              <a:t>в соответствии с критериями  проекта  «</a:t>
            </a:r>
            <a:r>
              <a:rPr lang="ru-RU" sz="1400" dirty="0" smtClean="0">
                <a:solidFill>
                  <a:schemeClr val="tx1"/>
                </a:solidFill>
              </a:rPr>
              <a:t>Школа </a:t>
            </a:r>
            <a:r>
              <a:rPr lang="ru-RU" sz="1400" dirty="0" err="1">
                <a:solidFill>
                  <a:schemeClr val="tx1"/>
                </a:solidFill>
              </a:rPr>
              <a:t>Минпросвещения</a:t>
            </a:r>
            <a:r>
              <a:rPr lang="ru-RU" sz="1400" dirty="0">
                <a:solidFill>
                  <a:schemeClr val="tx1"/>
                </a:solidFill>
              </a:rPr>
              <a:t> России»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Наличие </a:t>
            </a:r>
            <a:r>
              <a:rPr lang="ru-RU" dirty="0"/>
              <a:t>бренда (узнаваемого стиля) </a:t>
            </a:r>
            <a:r>
              <a:rPr lang="ru-RU" dirty="0" smtClean="0"/>
              <a:t>школы</a:t>
            </a:r>
          </a:p>
          <a:p>
            <a:r>
              <a:rPr lang="ru-RU" dirty="0"/>
              <a:t>Наличие гимна </a:t>
            </a:r>
            <a:r>
              <a:rPr lang="ru-RU" dirty="0" smtClean="0"/>
              <a:t>школы</a:t>
            </a:r>
          </a:p>
          <a:p>
            <a:r>
              <a:rPr lang="ru-RU" dirty="0"/>
              <a:t>Участие в реализации проекта «Орлята России</a:t>
            </a:r>
            <a:r>
              <a:rPr lang="ru-RU" dirty="0" smtClean="0"/>
              <a:t>»</a:t>
            </a:r>
          </a:p>
          <a:p>
            <a:r>
              <a:rPr lang="ru-RU" dirty="0"/>
              <a:t>Наличие Штаба </a:t>
            </a:r>
            <a:r>
              <a:rPr lang="ru-RU" dirty="0" smtClean="0"/>
              <a:t>воспитательной работы, Наличие </a:t>
            </a:r>
            <a:r>
              <a:rPr lang="ru-RU" dirty="0"/>
              <a:t>комнаты / уголка «Большой перемены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объединений (школьный театр, школьный музей, </a:t>
            </a:r>
            <a:r>
              <a:rPr lang="ru-RU" dirty="0">
                <a:solidFill>
                  <a:srgbClr val="FF0000"/>
                </a:solidFill>
              </a:rPr>
              <a:t>школьный туристский клуб, школьный краеведческий </a:t>
            </a:r>
            <a:r>
              <a:rPr lang="ru-RU" dirty="0" err="1">
                <a:solidFill>
                  <a:srgbClr val="FF0000"/>
                </a:solidFill>
              </a:rPr>
              <a:t>стартап</a:t>
            </a:r>
            <a:r>
              <a:rPr lang="ru-RU" dirty="0">
                <a:solidFill>
                  <a:srgbClr val="FF0000"/>
                </a:solidFill>
              </a:rPr>
              <a:t>, школьный музыкальный коллектив</a:t>
            </a:r>
            <a:r>
              <a:rPr lang="ru-RU" dirty="0"/>
              <a:t>, школьный пресс-центр (телевидение, газета, журнал</a:t>
            </a:r>
            <a:r>
              <a:rPr lang="ru-RU" dirty="0" smtClean="0"/>
              <a:t>))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789" y="88556"/>
            <a:ext cx="2236445" cy="10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74600"/>
          </a:xfrm>
        </p:spPr>
        <p:txBody>
          <a:bodyPr/>
          <a:lstStyle/>
          <a:p>
            <a:r>
              <a:rPr lang="ru-RU" dirty="0" smtClean="0"/>
              <a:t>Управленческие решения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49403"/>
              </p:ext>
            </p:extLst>
          </p:nvPr>
        </p:nvGraphicFramePr>
        <p:xfrm>
          <a:off x="481914" y="1136821"/>
          <a:ext cx="8340811" cy="501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19"/>
                <a:gridCol w="3688486"/>
                <a:gridCol w="2085203"/>
                <a:gridCol w="2085203"/>
              </a:tblGrid>
              <a:tr h="676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Период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бренда школы (детско –взрослые проекты)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Апрель-май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Сергеева О.А.</a:t>
                      </a:r>
                      <a:endParaRPr lang="ru-RU" sz="1400" dirty="0"/>
                    </a:p>
                  </a:txBody>
                  <a:tcPr/>
                </a:tc>
              </a:tr>
              <a:tr h="3920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гимна школы (детско –взрослые проекты)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 -май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Сергеева О.А.</a:t>
                      </a:r>
                      <a:endParaRPr lang="ru-RU" sz="1400" dirty="0"/>
                    </a:p>
                  </a:txBody>
                  <a:tcPr/>
                </a:tc>
              </a:tr>
              <a:tr h="5477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Открытие</a:t>
                      </a:r>
                      <a:r>
                        <a:rPr lang="ru-RU" sz="1400" baseline="0" dirty="0" smtClean="0"/>
                        <a:t> движения </a:t>
                      </a:r>
                      <a:r>
                        <a:rPr lang="ru-RU" sz="1400" dirty="0" smtClean="0"/>
                        <a:t>«Орлята России» (создание Штаба движения, комнаты штаба, уголка движения)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r>
                        <a:rPr lang="ru-RU" sz="1400" baseline="0" dirty="0" smtClean="0"/>
                        <a:t> (20 апреля)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Гарт А.В. педагог -организатор</a:t>
                      </a:r>
                      <a:endParaRPr lang="ru-RU" sz="1400" dirty="0"/>
                    </a:p>
                  </a:txBody>
                  <a:tcPr/>
                </a:tc>
              </a:tr>
              <a:tr h="830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Наличие Штаба воспитательной работы, Центр детских инициатив.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–сентябрь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Разумова</a:t>
                      </a:r>
                      <a:r>
                        <a:rPr lang="ru-RU" sz="1400" dirty="0" smtClean="0"/>
                        <a:t> Ю.А. педагог -организатор</a:t>
                      </a:r>
                      <a:endParaRPr lang="ru-RU" sz="1400" dirty="0"/>
                    </a:p>
                  </a:txBody>
                  <a:tcPr/>
                </a:tc>
              </a:tr>
              <a:tr h="17400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Создание Модели внеурочной деятельности </a:t>
                      </a:r>
                      <a:r>
                        <a:rPr lang="ru-RU" sz="1200" dirty="0" smtClean="0"/>
                        <a:t>(школьный театр, школьный музей, школьный туристский клуб, школьный краеведческий </a:t>
                      </a:r>
                      <a:r>
                        <a:rPr lang="ru-RU" sz="1200" dirty="0" err="1" smtClean="0"/>
                        <a:t>стартап</a:t>
                      </a:r>
                      <a:r>
                        <a:rPr lang="ru-RU" sz="1200" dirty="0" smtClean="0"/>
                        <a:t>, школьный музыкальный коллектив, школьный пресс-центр (телевидение, газета, журнал))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Апрель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Сергеева О.А.</a:t>
                      </a:r>
                    </a:p>
                    <a:p>
                      <a:r>
                        <a:rPr lang="ru-RU" sz="1400" dirty="0" err="1" smtClean="0"/>
                        <a:t>Загарина</a:t>
                      </a:r>
                      <a:r>
                        <a:rPr lang="ru-RU" sz="1400" baseline="0" dirty="0" smtClean="0"/>
                        <a:t> О.В.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427" y="88556"/>
            <a:ext cx="2075807" cy="9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558" y="5084805"/>
            <a:ext cx="1458096" cy="118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2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24" y="323765"/>
            <a:ext cx="4419514" cy="33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Директор\Desktop\публичные слушания\Публ доклад\музей\SAM_25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986" y="2979420"/>
            <a:ext cx="4529524" cy="329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иректор\Desktop\публичные слушания\Публ доклад\музей\SAM_251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02" y="3991231"/>
            <a:ext cx="3744098" cy="2619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иректор\Desktop\публичные слушания\Публ доклад\музей\SAM_250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81"/>
          <a:stretch/>
        </p:blipFill>
        <p:spPr bwMode="auto">
          <a:xfrm>
            <a:off x="4850029" y="121989"/>
            <a:ext cx="3886198" cy="267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4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0" name="Picture 2" descr="C:\Users\2-03\Desktop\выступление гражданско патриотическое воспитание\Attachments_tanyapk1981@yandex.ru_2022-10-17_16-12-53\166599430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34617" cy="4525963"/>
          </a:xfrm>
          <a:effectLst>
            <a:softEdge rad="127000"/>
          </a:effectLst>
          <a:extLst/>
        </p:spPr>
      </p:pic>
      <p:pic>
        <p:nvPicPr>
          <p:cNvPr id="12291" name="Picture 3" descr="C:\Users\2-03\Desktop\выступление гражданско патриотическое воспитание\Attachments_tanyapk1981@yandex.ru_2022-10-17_16-13-10\16659943198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52519"/>
            <a:ext cx="4703400" cy="35275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2-03\Desktop\выступление гражданско патриотическое воспитание\Attachments_tanyapk1981@yandex.ru_2022-10-17_16-13-42\1665994346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533" y="260648"/>
            <a:ext cx="3227851" cy="24208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2-03\Desktop\выступление гражданско патриотическое воспитание\Attachments_tanyapk1981@yandex.ru_2022-10-17_16-13-42\16659943467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19627"/>
            <a:ext cx="3635895" cy="27269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2 7"/>
          <p:cNvSpPr/>
          <p:nvPr/>
        </p:nvSpPr>
        <p:spPr>
          <a:xfrm>
            <a:off x="5724525" y="2276475"/>
            <a:ext cx="3408363" cy="1943100"/>
          </a:xfrm>
          <a:prstGeom prst="irregularSeal2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lIns="75520" tIns="37761" rIns="75520" bIns="37761" anchor="ctr"/>
          <a:lstStyle/>
          <a:p>
            <a:pPr algn="ctr" defTabSz="10499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rebuchet MS"/>
              </a:rPr>
              <a:t>Урок-экскурсия в школьный музей</a:t>
            </a:r>
          </a:p>
        </p:txBody>
      </p:sp>
    </p:spTree>
    <p:extLst>
      <p:ext uri="{BB962C8B-B14F-4D97-AF65-F5344CB8AC3E}">
        <p14:creationId xmlns:p14="http://schemas.microsoft.com/office/powerpoint/2010/main" val="968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63276" y="1523852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FFD428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Личностное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направление</a:t>
            </a:r>
            <a:endParaRPr lang="en-US" sz="28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75685" y="1523852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FF860D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Информационно-медийное</a:t>
            </a:r>
            <a:endParaRPr lang="en-US" sz="24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3276" y="4136170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FF5429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Военно-патриотическое</a:t>
            </a:r>
            <a:r>
              <a:rPr lang="en-US" sz="26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напрвление</a:t>
            </a:r>
            <a:endParaRPr lang="en-US" sz="26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75685" y="4136170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BBE33D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Гражданская активность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40945" y="3483091"/>
            <a:ext cx="1469480" cy="13061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latin typeface="Arial"/>
                <a:ea typeface="Microsoft YaHei"/>
              </a:rPr>
              <a:t>ШУС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185" y="233802"/>
            <a:ext cx="5043910" cy="114114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200" dirty="0"/>
              <a:t>В МКОУ </a:t>
            </a:r>
            <a:r>
              <a:rPr lang="ru-RU" sz="1200" dirty="0" err="1"/>
              <a:t>Покатеевская</a:t>
            </a:r>
            <a:r>
              <a:rPr lang="ru-RU" sz="1200" dirty="0"/>
              <a:t> СОШ с 01.04.2023 года начинает  работу  Мастерская самоуправления и самоопределения»</a:t>
            </a:r>
          </a:p>
          <a:p>
            <a:r>
              <a:rPr lang="ru-RU" sz="1200" b="0" strike="noStrike" spc="-1" dirty="0" smtClean="0">
                <a:latin typeface="Arial"/>
              </a:rPr>
              <a:t>В </a:t>
            </a:r>
            <a:r>
              <a:rPr lang="ru-RU" sz="1200" b="0" strike="noStrike" spc="-1" dirty="0">
                <a:latin typeface="Arial"/>
              </a:rPr>
              <a:t>основе </a:t>
            </a:r>
            <a:r>
              <a:rPr lang="ru-RU" sz="1200" spc="-1" dirty="0" smtClean="0">
                <a:latin typeface="Arial"/>
              </a:rPr>
              <a:t>лежит работа Школьного </a:t>
            </a:r>
            <a:r>
              <a:rPr lang="ru-RU" sz="1200" b="0" strike="noStrike" spc="-1" dirty="0">
                <a:latin typeface="Arial"/>
              </a:rPr>
              <a:t>Ученического Самоуправления </a:t>
            </a:r>
            <a:r>
              <a:rPr lang="ru-RU" sz="1200" b="0" strike="noStrike" spc="-1" dirty="0" smtClean="0">
                <a:latin typeface="Arial"/>
              </a:rPr>
              <a:t>первичное </a:t>
            </a:r>
            <a:r>
              <a:rPr lang="ru-RU" sz="1200" b="0" strike="noStrike" spc="-1" dirty="0">
                <a:latin typeface="Arial"/>
              </a:rPr>
              <a:t>отделение школьников (Активистов). В рамках которого будут обсуждаться общешкольные дела, мероприятия, планирование и т. д. </a:t>
            </a:r>
          </a:p>
          <a:p>
            <a:r>
              <a:rPr lang="ru-RU" sz="1200" b="0" strike="noStrike" spc="-1" dirty="0" smtClean="0">
                <a:latin typeface="Arial"/>
              </a:rPr>
              <a:t>по </a:t>
            </a:r>
            <a:r>
              <a:rPr lang="ru-RU" sz="1200" b="0" strike="noStrike" spc="-1" dirty="0">
                <a:latin typeface="Arial"/>
              </a:rPr>
              <a:t>4 направлениям (в рамках </a:t>
            </a:r>
            <a:r>
              <a:rPr lang="ru-RU" sz="1200" b="0" strike="noStrike" spc="-1" dirty="0" smtClean="0">
                <a:latin typeface="Arial"/>
              </a:rPr>
              <a:t>РДДМ)  :   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51370" y="233802"/>
            <a:ext cx="3411154" cy="65146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i="1" strike="noStrike" spc="-1" dirty="0">
                <a:latin typeface="Arial"/>
              </a:rPr>
              <a:t>Личностное направление:</a:t>
            </a:r>
            <a:endParaRPr lang="ru-RU" sz="1800" b="0" strike="noStrike" spc="-1" dirty="0">
              <a:latin typeface="Arial"/>
            </a:endParaRPr>
          </a:p>
          <a:p>
            <a:r>
              <a:rPr lang="ru-RU" sz="1200" b="0" strike="noStrike" spc="-1" dirty="0">
                <a:latin typeface="Arial"/>
              </a:rPr>
              <a:t>- конкурсы, олимпиады, праздники (выступления); популяризация ЗОЖ, профориентация. </a:t>
            </a: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600" b="0" i="1" strike="noStrike" spc="-1" dirty="0">
                <a:latin typeface="Arial"/>
              </a:rPr>
              <a:t>Информационно- </a:t>
            </a:r>
            <a:r>
              <a:rPr lang="ru-RU" sz="1600" b="0" i="1" strike="noStrike" spc="-1" dirty="0" err="1">
                <a:latin typeface="Arial"/>
              </a:rPr>
              <a:t>медийное</a:t>
            </a:r>
            <a:r>
              <a:rPr lang="ru-RU" sz="1600" b="0" i="1" strike="noStrike" spc="-1" dirty="0">
                <a:latin typeface="Arial"/>
              </a:rPr>
              <a:t> направление: </a:t>
            </a:r>
            <a:endParaRPr lang="ru-RU" sz="1600" b="0" strike="noStrike" spc="-1" dirty="0">
              <a:latin typeface="Arial"/>
            </a:endParaRPr>
          </a:p>
          <a:p>
            <a:r>
              <a:rPr lang="ru-RU" sz="1200" b="0" i="1" strike="noStrike" spc="-1" dirty="0">
                <a:latin typeface="Arial"/>
              </a:rPr>
              <a:t>- </a:t>
            </a:r>
            <a:r>
              <a:rPr lang="ru-RU" sz="1200" b="0" strike="noStrike" spc="-1" dirty="0">
                <a:latin typeface="Arial"/>
              </a:rPr>
              <a:t>создание школьного </a:t>
            </a:r>
            <a:r>
              <a:rPr lang="ru-RU" sz="1200" b="0" strike="noStrike" spc="-1" dirty="0" err="1">
                <a:latin typeface="Arial"/>
              </a:rPr>
              <a:t>медиацентра</a:t>
            </a:r>
            <a:r>
              <a:rPr lang="ru-RU" sz="1200" b="0" strike="noStrike" spc="-1" dirty="0">
                <a:latin typeface="Arial"/>
              </a:rPr>
              <a:t> (освещение в </a:t>
            </a:r>
            <a:r>
              <a:rPr lang="ru-RU" sz="1200" b="0" strike="noStrike" spc="-1" dirty="0" err="1">
                <a:latin typeface="Arial"/>
              </a:rPr>
              <a:t>соц.сетях</a:t>
            </a:r>
            <a:r>
              <a:rPr lang="ru-RU" sz="1200" b="0" strike="noStrike" spc="-1" dirty="0">
                <a:latin typeface="Arial"/>
              </a:rPr>
              <a:t>., в рамках школы, села, района; работа школьного радио).</a:t>
            </a: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800" b="0" i="1" strike="noStrike" spc="-1" dirty="0">
                <a:latin typeface="Arial"/>
              </a:rPr>
              <a:t>Военно-патриотическое направление</a:t>
            </a:r>
            <a:r>
              <a:rPr lang="ru-RU" sz="1200" b="0" i="1" strike="noStrike" spc="-1" dirty="0">
                <a:latin typeface="Arial"/>
              </a:rPr>
              <a:t>:</a:t>
            </a:r>
            <a:endParaRPr lang="ru-RU" sz="1200" b="0" strike="noStrike" spc="-1" dirty="0">
              <a:latin typeface="Arial"/>
            </a:endParaRPr>
          </a:p>
          <a:p>
            <a:pPr marL="171450" indent="-171450">
              <a:buFontTx/>
              <a:buChar char="-"/>
            </a:pPr>
            <a:r>
              <a:rPr lang="ru-RU" sz="1200" b="0" strike="noStrike" spc="-1" dirty="0" smtClean="0">
                <a:latin typeface="Arial"/>
              </a:rPr>
              <a:t>работа </a:t>
            </a:r>
            <a:r>
              <a:rPr lang="ru-RU" sz="1200" b="0" strike="noStrike" spc="-1" dirty="0" err="1">
                <a:latin typeface="Arial"/>
              </a:rPr>
              <a:t>юнармии</a:t>
            </a:r>
            <a:r>
              <a:rPr lang="ru-RU" sz="1200" b="0" strike="noStrike" spc="-1" dirty="0">
                <a:latin typeface="Arial"/>
              </a:rPr>
              <a:t>; </a:t>
            </a:r>
            <a:endParaRPr lang="ru-RU" sz="1200" b="0" strike="noStrike" spc="-1" dirty="0" smtClean="0">
              <a:latin typeface="Arial"/>
            </a:endParaRP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latin typeface="Arial"/>
              </a:rPr>
              <a:t>Школьный музей</a:t>
            </a:r>
            <a:endParaRPr lang="ru-RU" sz="1200" b="0" strike="noStrike" spc="-1" dirty="0">
              <a:latin typeface="Arial"/>
            </a:endParaRP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800" b="0" i="1" strike="noStrike" spc="-1" dirty="0">
                <a:latin typeface="Arial"/>
              </a:rPr>
              <a:t>Гражданская активность (социальный компонент):</a:t>
            </a:r>
            <a:endParaRPr lang="ru-RU" sz="1800" b="0" strike="noStrike" spc="-1" dirty="0">
              <a:latin typeface="Arial"/>
            </a:endParaRPr>
          </a:p>
          <a:p>
            <a:r>
              <a:rPr lang="ru-RU" sz="1300" b="0" strike="noStrike" spc="-1" dirty="0">
                <a:latin typeface="Arial"/>
              </a:rPr>
              <a:t>- добровольцы; </a:t>
            </a:r>
            <a:r>
              <a:rPr lang="ru-RU" sz="1400" b="0" strike="noStrike" spc="-1" dirty="0">
                <a:latin typeface="Arial"/>
              </a:rPr>
              <a:t>соц. Проекты; работа с населением, акции, помощь старшему поколению и т. д.</a:t>
            </a:r>
          </a:p>
          <a:p>
            <a:endParaRPr lang="ru-RU" sz="1400" b="0" strike="noStrike" spc="-1" dirty="0">
              <a:latin typeface="Arial"/>
            </a:endParaRPr>
          </a:p>
          <a:p>
            <a:r>
              <a:rPr lang="ru-RU" sz="1200" b="0" strike="noStrike" spc="-1" dirty="0">
                <a:latin typeface="Arial"/>
              </a:rPr>
              <a:t>У каждого участника есть выбор, самоопределение, возможность показать свою креативность, коммуникабельность и т. д. В любом выбранном им направлении. </a:t>
            </a:r>
            <a:r>
              <a:rPr lang="ru-RU" sz="1400" b="0" strike="noStrike" spc="-1" dirty="0">
                <a:latin typeface="Arial"/>
              </a:rPr>
              <a:t> </a:t>
            </a:r>
            <a:r>
              <a:rPr lang="ru-RU" sz="1200" b="0" strike="noStrike" spc="-1" dirty="0">
                <a:latin typeface="Arial"/>
              </a:rPr>
              <a:t> </a:t>
            </a:r>
          </a:p>
          <a:p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59493"/>
            <a:ext cx="7125113" cy="976184"/>
          </a:xfrm>
        </p:spPr>
        <p:txBody>
          <a:bodyPr/>
          <a:lstStyle/>
          <a:p>
            <a:r>
              <a:rPr lang="ru-RU" sz="1800" dirty="0"/>
              <a:t>Наличие Штаба воспитательной работы, </a:t>
            </a:r>
            <a:r>
              <a:rPr lang="ru-RU" sz="1800" dirty="0" smtClean="0"/>
              <a:t>Центра детских инициатив - место новых возможностей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340" y="1956485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56" y="2611392"/>
            <a:ext cx="214184" cy="21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912" y="3733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48" y="4850027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Изображение 4" descr="Koulu_Meilahti_0032_Documents_jpg_1200_px.jpg">
            <a:extLst>
              <a:ext uri="{FF2B5EF4-FFF2-40B4-BE49-F238E27FC236}">
                <a16:creationId xmlns="" xmlns:a16="http://schemas.microsoft.com/office/drawing/2014/main" id="{38F67DAE-24D2-437B-A502-9D4A591264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9" y="1099276"/>
            <a:ext cx="4130915" cy="3225589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659" y="963827"/>
            <a:ext cx="3876261" cy="292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7B7AA0-97F6-4DCC-BEDB-C6F62BB5D3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281" y="4065422"/>
            <a:ext cx="3710639" cy="2567743"/>
          </a:xfrm>
          <a:prstGeom prst="rect">
            <a:avLst/>
          </a:prstGeom>
        </p:spPr>
      </p:pic>
      <p:pic>
        <p:nvPicPr>
          <p:cNvPr id="12" name="Picture 2" descr="echo get_sub_field('image')['alt']">
            <a:extLst>
              <a:ext uri="{FF2B5EF4-FFF2-40B4-BE49-F238E27FC236}">
                <a16:creationId xmlns="" xmlns:a16="http://schemas.microsoft.com/office/drawing/2014/main" id="{AD667FF7-0FF1-9E43-9B62-667D5B6D4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475" y="4561786"/>
            <a:ext cx="3455839" cy="20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9" y="185351"/>
            <a:ext cx="8140969" cy="72905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ространства отдыха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87" y="1334091"/>
            <a:ext cx="3954162" cy="26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435" y="4191910"/>
            <a:ext cx="3830594" cy="248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42" y="1024821"/>
            <a:ext cx="3798887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181" y="4191910"/>
            <a:ext cx="3690187" cy="254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733" y="638654"/>
            <a:ext cx="7125113" cy="924475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3. </a:t>
            </a:r>
            <a:r>
              <a:rPr lang="ru-RU" sz="1800" dirty="0" smtClean="0">
                <a:solidFill>
                  <a:srgbClr val="FF0000"/>
                </a:solidFill>
              </a:rPr>
              <a:t>Творчество  </a:t>
            </a:r>
            <a:r>
              <a:rPr lang="ru-RU" sz="1800" dirty="0" smtClean="0"/>
              <a:t>(</a:t>
            </a:r>
            <a:r>
              <a:rPr lang="ru-RU" sz="1400" dirty="0" smtClean="0"/>
              <a:t>По </a:t>
            </a:r>
            <a:r>
              <a:rPr lang="ru-RU" sz="1400" dirty="0"/>
              <a:t>данному показателю ваша образовательная организация  вышла на заданный уровень «Школы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</a:t>
            </a:r>
            <a:r>
              <a:rPr lang="ru-RU" sz="1400" dirty="0" smtClean="0"/>
              <a:t>»)     </a:t>
            </a:r>
            <a:r>
              <a:rPr lang="ru-RU" sz="1400" dirty="0" smtClean="0">
                <a:solidFill>
                  <a:schemeClr val="accent6"/>
                </a:solidFill>
              </a:rPr>
              <a:t>Средний</a:t>
            </a:r>
            <a:r>
              <a:rPr lang="ru-RU" sz="14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b="1" dirty="0" smtClean="0">
                <a:solidFill>
                  <a:schemeClr val="accent6"/>
                </a:solidFill>
              </a:rPr>
              <a:t>-------------   полный </a:t>
            </a:r>
            <a:r>
              <a:rPr lang="ru-RU" altLang="en-US" sz="1400" b="1" dirty="0">
                <a:solidFill>
                  <a:schemeClr val="accent6"/>
                </a:solidFill>
              </a:rPr>
              <a:t/>
            </a:r>
            <a:br>
              <a:rPr lang="ru-RU" altLang="en-US" sz="1400" b="1" dirty="0">
                <a:solidFill>
                  <a:schemeClr val="accent6"/>
                </a:solidFill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22502"/>
              </p:ext>
            </p:extLst>
          </p:nvPr>
        </p:nvGraphicFramePr>
        <p:xfrm>
          <a:off x="581025" y="1544638"/>
          <a:ext cx="8056564" cy="483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13"/>
                <a:gridCol w="3534269"/>
                <a:gridCol w="1729709"/>
                <a:gridCol w="22985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Сроки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обучающихся в конкурсах, фестивалях, олимпиадах, конференциях краевого и федерального уровня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Руководители ДО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( «Точки роста» интенсивные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Вознесенка,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Хандальск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2-4 класс, 5-7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8-9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Дворецкий А.А.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Морозова О.В.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Педкласс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(9-10 класс)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079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школы полного дня, включая организацию внеурочной деятельности и дополнительного образования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01.01.2025г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Кармышова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С.П.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6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116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Директор\Downloads\20230303_133458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4"/>
          <a:stretch/>
        </p:blipFill>
        <p:spPr bwMode="auto">
          <a:xfrm rot="5400000">
            <a:off x="86100" y="738558"/>
            <a:ext cx="2956512" cy="2535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иректор\Downloads\20230303_13344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43242" y="1018318"/>
            <a:ext cx="4653606" cy="285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иректор\Downloads\20230303_13351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75872" y="4041084"/>
            <a:ext cx="2875821" cy="2436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иректор\Downloads\20230303_13354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0431" y="270390"/>
            <a:ext cx="2654249" cy="5685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иректор\Downloads\20230303_133527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87363" y="4029079"/>
            <a:ext cx="3290048" cy="2046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9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6783859" cy="444029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2022 открытие центра</a:t>
            </a:r>
            <a:br>
              <a:rPr lang="ru-RU" sz="2800" dirty="0" smtClean="0"/>
            </a:br>
            <a:r>
              <a:rPr lang="ru-RU" sz="2800" dirty="0" smtClean="0"/>
              <a:t> Точка роста </a:t>
            </a:r>
            <a:endParaRPr lang="ru-RU" sz="2800" dirty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7239000" cy="4846638"/>
          </a:xfrm>
        </p:spPr>
        <p:txBody>
          <a:bodyPr/>
          <a:lstStyle/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35844" name="Рисунок 4" descr="C:\Users\Директор\Desktop\Точки роста\открытие центра\20220901_103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94042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5" descr="C:\Users\Директор\Desktop\Точки роста\открытие центра\IMG-20220902-WA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325813"/>
            <a:ext cx="42132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6" descr="C:\Users\Директор\Desktop\Точки роста\открытие центра\20220901_1143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4033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50" y="30891"/>
            <a:ext cx="2619632" cy="1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Директор\Downloads\IMG_020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52" y="434976"/>
            <a:ext cx="3925244" cy="271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иректор\Downloads\IMG_02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772" y="3669956"/>
            <a:ext cx="3880023" cy="302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иректор\Downloads\IMG_02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79" y="3150972"/>
            <a:ext cx="4638374" cy="370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иректор\Downloads\IMG_020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772" y="225239"/>
            <a:ext cx="3790349" cy="3160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71850"/>
            <a:ext cx="7125113" cy="556054"/>
          </a:xfrm>
        </p:spPr>
        <p:txBody>
          <a:bodyPr>
            <a:normAutofit fontScale="90000"/>
          </a:bodyPr>
          <a:lstStyle/>
          <a:p>
            <a:r>
              <a:rPr lang="ru-RU" dirty="0"/>
              <a:t>4. </a:t>
            </a:r>
            <a:r>
              <a:rPr lang="ru-RU" dirty="0" smtClean="0"/>
              <a:t>Профориентация</a:t>
            </a:r>
            <a:br>
              <a:rPr lang="ru-RU" dirty="0" smtClean="0"/>
            </a:br>
            <a:r>
              <a:rPr lang="ru-RU" sz="2200" dirty="0" smtClean="0"/>
              <a:t>Средний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200" b="1" dirty="0">
                <a:solidFill>
                  <a:schemeClr val="accent6"/>
                </a:solidFill>
              </a:rPr>
              <a:t>-------------   полный </a:t>
            </a:r>
            <a:r>
              <a:rPr lang="ru-RU" altLang="en-US" b="1" dirty="0">
                <a:solidFill>
                  <a:schemeClr val="accent6"/>
                </a:solidFill>
              </a:rPr>
              <a:t/>
            </a:r>
            <a:br>
              <a:rPr lang="ru-RU" altLang="en-US" b="1" dirty="0">
                <a:solidFill>
                  <a:schemeClr val="accent6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44"/>
              </p:ext>
            </p:extLst>
          </p:nvPr>
        </p:nvGraphicFramePr>
        <p:xfrm>
          <a:off x="494269" y="852617"/>
          <a:ext cx="8402083" cy="546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51"/>
                <a:gridCol w="3585417"/>
                <a:gridCol w="2075794"/>
                <a:gridCol w="2100521"/>
              </a:tblGrid>
              <a:tr h="591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Период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513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обучающихся в мультимедийной выставке-практикуме «Лаборатория будущего» (на базе исторических парков «Россия – моя история») в рамках проекта «Билет в будущее»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Апрель-май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Народова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Ю.А.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Панченко  Е.В.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820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обучающихся в конкурсах профессионального мастерства профессионально-практической направленности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течении всего периода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Носова Л.Н.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83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обучающихся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смене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31.03.2023-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01.04.2023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педкласса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83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обучающихся в профильных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техноотрядах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(робототехника)</a:t>
                      </a: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Хандальск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Вознесенка.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Лето 2024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(3х дневная смена)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Дворецкий АА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473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условия для обучения педагогов по программе подготовки педагогов-навигаторов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 педагогического </a:t>
            </a:r>
            <a:r>
              <a:rPr lang="ru-RU" sz="24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086" y="1313091"/>
            <a:ext cx="7558714" cy="15042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очном краевом образовательном </a:t>
            </a:r>
            <a:r>
              <a:rPr lang="ru-RU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интенсиве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обучающихся психолого педагогических классов (30-31-1 апреля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КИПК</a:t>
            </a:r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Директор\AppData\Local\Temp\Rar$DIa0.423\20230330_09450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989" y="2049317"/>
            <a:ext cx="3030238" cy="273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иректор\Downloads\20230330_10404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989" y="4431278"/>
            <a:ext cx="4114800" cy="2397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иректор\Downloads\20230330_10372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545968" y="2049317"/>
            <a:ext cx="4810125" cy="2435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иректор\Downloads\20230330_11225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76227" y="4308218"/>
            <a:ext cx="5606793" cy="235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5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71849"/>
            <a:ext cx="7125113" cy="667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043" y="1112109"/>
            <a:ext cx="7232512" cy="303976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 педагогического класса, </a:t>
            </a:r>
          </a:p>
          <a:p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посещение  ярмарки профессий </a:t>
            </a: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участниками </a:t>
            </a:r>
            <a:r>
              <a:rPr lang="ru-RU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педкласса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нач. школе)</a:t>
            </a:r>
          </a:p>
          <a:p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очном краевом образовательном </a:t>
            </a:r>
            <a:r>
              <a:rPr lang="ru-RU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интенсиве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обучающихся психолого педагогических классов (30-31-1 апреля)</a:t>
            </a:r>
          </a:p>
          <a:p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1-07\Downloads\image-20-03-23-12-23 (1)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93" y="2968580"/>
            <a:ext cx="1791729" cy="205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-07\Downloads\image-20-03-23-12-23-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198" y="3083868"/>
            <a:ext cx="2262505" cy="16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-07\Downloads\image-20-03-23-12-23-4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797" y="4843093"/>
            <a:ext cx="2607730" cy="190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Директор\Desktop\image004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999" y="3146372"/>
            <a:ext cx="1777056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ректор\Desktop\image006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746" y="4794092"/>
            <a:ext cx="2162431" cy="19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ректор\Desktop\image001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649" y="2891481"/>
            <a:ext cx="2100647" cy="18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989" y="4843093"/>
            <a:ext cx="2397211" cy="190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61950"/>
            <a:ext cx="7125113" cy="1038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5. </a:t>
            </a:r>
            <a:r>
              <a:rPr lang="ru-RU" dirty="0" smtClean="0">
                <a:solidFill>
                  <a:srgbClr val="FF0000"/>
                </a:solidFill>
              </a:rPr>
              <a:t>Здоровье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Средний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200" b="1" dirty="0">
                <a:solidFill>
                  <a:schemeClr val="accent6"/>
                </a:solidFill>
              </a:rPr>
              <a:t>-------------   полный </a:t>
            </a:r>
            <a:r>
              <a:rPr lang="ru-RU" altLang="en-US" b="1" dirty="0">
                <a:solidFill>
                  <a:schemeClr val="accent6"/>
                </a:solidFill>
              </a:rPr>
              <a:t/>
            </a:r>
            <a:br>
              <a:rPr lang="ru-RU" altLang="en-US" b="1" dirty="0">
                <a:solidFill>
                  <a:schemeClr val="accent6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2372" y="1626458"/>
            <a:ext cx="7125112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103786"/>
              </p:ext>
            </p:extLst>
          </p:nvPr>
        </p:nvGraphicFramePr>
        <p:xfrm>
          <a:off x="564807" y="1374089"/>
          <a:ext cx="8056564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13"/>
                <a:gridCol w="3534269"/>
                <a:gridCol w="1729709"/>
                <a:gridCol w="22985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Сроки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Обеспечьте развитие от 5-10  видов спорта в школьном спортивном клубе (8 в наличии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регби + спортивная лапта)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Обеспечьте участие обучающихся на региональном  этапе в массовых физкультурно-спортивных мероприятиях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весь период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Пресняков Е.А.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23" y="0"/>
            <a:ext cx="7125113" cy="9244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6. Учитель. Школьные </a:t>
            </a:r>
            <a:r>
              <a:rPr lang="ru-RU" dirty="0" smtClean="0">
                <a:solidFill>
                  <a:srgbClr val="FF0000"/>
                </a:solidFill>
              </a:rPr>
              <a:t>команды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64011"/>
              </p:ext>
            </p:extLst>
          </p:nvPr>
        </p:nvGraphicFramePr>
        <p:xfrm>
          <a:off x="154233" y="759219"/>
          <a:ext cx="8681296" cy="59941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215"/>
                <a:gridCol w="2168412"/>
                <a:gridCol w="2143527"/>
                <a:gridCol w="3974142"/>
              </a:tblGrid>
              <a:tr h="85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методических рекомендаций по внедрению единого штатного расписания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Реализация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данному показателю Ваша образовательная организация  вышла на заданный уровень «Школы Минпросвещения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  <a:tr h="1223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Создание условий для повышения квалификации работников в области работы с единым штатным расписанием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вся управленческая команда прошла повышение квалификации по программам из федерального реестра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данному показателю Ваша образовательная организация  вышла на заданный уровень «Школы Минпросвещения России»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  <a:tr h="856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методического сопровождения педагогических работников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менее 20% педагогических работников получает поддержку региональных методистов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Обеспечьте условия, при которых 20% педагогических работников смогли бы получить поддержку региональных методистов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  <a:tr h="1467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Создание условий для повышения квалификации работников по программам из федерального реестра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10% педагогических работников повысили квалификацию (за год), не менее 80% педагогических работников прошли ПК по инструментарию ЦОС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 данному показателю ваша образовательная организация  вышла на заданный уровень «Школы Минпросвещения России»; повышайте количество педагогических работников, прошедших повышение квалификации по программам из федерального реестра, в т.ч. ПК по инструментарию ЦОС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  <a:tr h="110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Разработанность положения о развитии системы наставничества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наличие в ОО положения о наставничестве, наличие педагогических работников, прошедших ПК по наставничеству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Обеспечьте условия, при которых педагогические работники аттестуются по квалификационной категории «педагог-наставник», а  ОО является базой для практической подготовки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  <a:tr h="489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Участие педагогов в конкурсном движении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муниципальном уровне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Обеспечьте участие педагогов в конкурсном движении </a:t>
                      </a:r>
                      <a:r>
                        <a:rPr lang="ru-RU" sz="1100" dirty="0" smtClean="0">
                          <a:effectLst/>
                        </a:rPr>
                        <a:t>на региональном и </a:t>
                      </a:r>
                      <a:r>
                        <a:rPr lang="ru-RU" sz="1100" dirty="0">
                          <a:effectLst/>
                        </a:rPr>
                        <a:t>всероссийском уровне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48" marR="248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34779"/>
            <a:ext cx="7125113" cy="7414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6. Учитель. Школьные команды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96512"/>
              </p:ext>
            </p:extLst>
          </p:nvPr>
        </p:nvGraphicFramePr>
        <p:xfrm>
          <a:off x="308919" y="1520567"/>
          <a:ext cx="8600302" cy="470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24"/>
                <a:gridCol w="2989222"/>
                <a:gridCol w="1861973"/>
                <a:gridCol w="3014383"/>
              </a:tblGrid>
              <a:tr h="6660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Период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9797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Обеспечить условия, при которых 20% педагогических работников смогли бы получить поддержку региональных методистов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Обеспечено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(Т.Н. Метелкина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М.Ю.Ковель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Загарина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</a:tr>
              <a:tr h="47669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Обеспечить условия, при которых педагогические работники аттестуются по квалификационной категории «педагог-наставник», а  ОО является базой для практической подготовки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Загарина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</a:tr>
              <a:tr h="47669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Обеспечить участие педагогов в конкурсном движении на региональном и всероссийском уровне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Загарина</a:t>
                      </a:r>
                      <a:r>
                        <a:rPr lang="ru-RU" dirty="0" smtClean="0"/>
                        <a:t> О.В.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86" y="408220"/>
            <a:ext cx="8141854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Для повышения показателей школьная </a:t>
            </a:r>
            <a:r>
              <a:rPr lang="ru-RU" b="1" dirty="0">
                <a:solidFill>
                  <a:schemeClr val="tx1"/>
                </a:solidFill>
              </a:rPr>
              <a:t>команда 18 человек </a:t>
            </a:r>
            <a:r>
              <a:rPr lang="ru-RU" b="1" dirty="0" smtClean="0">
                <a:solidFill>
                  <a:schemeClr val="tx1"/>
                </a:solidFill>
              </a:rPr>
              <a:t>стали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участниками </a:t>
            </a:r>
            <a:r>
              <a:rPr lang="ru-RU" b="1" dirty="0">
                <a:solidFill>
                  <a:schemeClr val="tx1"/>
                </a:solidFill>
              </a:rPr>
              <a:t>краевого проекта «Программа по развитию личностного потенциала участников образовательных отношений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Защита общешкольного и личных проектов на краевом уровне.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Участие в краевом  семинаре по разработке «Модели ЛРОС».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Проведение школьного практического семинара по технологии 4К   – март – май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Методическая неделя по технологии 4К (3,2,7 классы) 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24-28 апрель.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Обеспечено методическое сопровождение краевых специалистов по реализации проекта ЛРОС.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71" y="257176"/>
            <a:ext cx="7125113" cy="752474"/>
          </a:xfrm>
        </p:spPr>
        <p:txBody>
          <a:bodyPr>
            <a:normAutofit/>
          </a:bodyPr>
          <a:lstStyle/>
          <a:p>
            <a:r>
              <a:rPr lang="ru-RU" sz="2400" dirty="0"/>
              <a:t>7. Школьный климат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568787"/>
              </p:ext>
            </p:extLst>
          </p:nvPr>
        </p:nvGraphicFramePr>
        <p:xfrm>
          <a:off x="543696" y="1346114"/>
          <a:ext cx="8180173" cy="490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81"/>
                <a:gridCol w="3575206"/>
                <a:gridCol w="1940012"/>
                <a:gridCol w="2150074"/>
              </a:tblGrid>
              <a:tr h="5265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Период выполнения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Ответственные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573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коворкинга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в образовательной организации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Кармышова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С.П.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Гарт А.В.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83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мастерской «Жизнестойкости»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(создание Штаба мастерской, уголка, памятки ненасильственного общения)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-психолог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55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 уголка «Термометр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настроения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01.04.2023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кабинета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34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Грифельная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стена – зона самовыражения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01.09.2023г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Кармышова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С.П.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5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411" y="5350475"/>
            <a:ext cx="1628811" cy="13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8. Образовательная среда, создание условий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81079"/>
              </p:ext>
            </p:extLst>
          </p:nvPr>
        </p:nvGraphicFramePr>
        <p:xfrm>
          <a:off x="494271" y="1806575"/>
          <a:ext cx="825431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7"/>
                <a:gridCol w="3822347"/>
                <a:gridCol w="1949051"/>
                <a:gridCol w="2063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выполнения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возможность создания собственного цифрового образовательного контента для демонстрации на уроках в рамках использования ФГИС «Моя школа»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 имеющиеся ресурсы ФГИС «Моя школа»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Обеспечьте подключение к ИКОП («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Сферум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») для профессиональных сообществ педагогов в целях обмена опытом и поддержки начинающих учителей ( 100%  подключены к ИКОП)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70% детей)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2023-2024г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Дворецкий А.А.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Загарина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доступ к дополнительной литературе, всероссийским электронным библиотекам.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01.09.2023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Дворецкий А.А.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Загарина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Гарт А.В.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smtClean="0"/>
              <a:t>Центр    Робототехники </a:t>
            </a:r>
            <a:endParaRPr lang="ru-RU" dirty="0"/>
          </a:p>
        </p:txBody>
      </p:sp>
      <p:pic>
        <p:nvPicPr>
          <p:cNvPr id="36867" name="Объект 3" descr="C:\Users\Директор\Desktop\Точки роста\открытие центра\20220901_12072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937" y="908049"/>
            <a:ext cx="4316778" cy="2168783"/>
          </a:xfrm>
        </p:spPr>
      </p:pic>
      <p:pic>
        <p:nvPicPr>
          <p:cNvPr id="36868" name="Рисунок 4" descr="C:\Users\Директор\Desktop\Точки роста\открытие центра\IMG_20220901_1205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715" y="908050"/>
            <a:ext cx="4494578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15" y="3239615"/>
            <a:ext cx="42799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Директор\Desktop\Робототехника\Копия IMG_20220204_14351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346" y="4470014"/>
            <a:ext cx="3604419" cy="2201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57199"/>
            <a:ext cx="7908323" cy="1057276"/>
          </a:xfrm>
        </p:spPr>
        <p:txBody>
          <a:bodyPr/>
          <a:lstStyle/>
          <a:p>
            <a:pPr algn="ctr"/>
            <a:r>
              <a:rPr lang="ru-RU" b="1" spc="50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b="1" spc="50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br>
              <a:rPr lang="ru-RU" b="1" spc="50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 удачи!</a:t>
            </a:r>
            <a:br>
              <a:rPr lang="ru-RU" b="1" spc="50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100648"/>
            <a:ext cx="7125112" cy="2061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данный момент приоритетными направлениями являются: создание школьного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школьного  туристского  клуба, школьного краеведческого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стартапа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школьный музыкальный коллектив, школьный пресс-центр (телевидение, газета, журнал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общественных движений, организация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соуправления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развития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профориентационного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сопровождения, усиление методической поддержки педагогов, организация обмена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опытом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другими общеобразовательными организациями, реализация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корректировка  Программы развития школы.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ректор\Desktop\педсовет\шк.картинки\0_7350e_6e07edb7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582" y="4102442"/>
            <a:ext cx="3497373" cy="25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276225"/>
            <a:ext cx="2064351" cy="13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74" y="457215"/>
            <a:ext cx="4772627" cy="1436105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ts val="7600"/>
              </a:lnSpc>
            </a:pP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400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404" y="333632"/>
            <a:ext cx="6456887" cy="889687"/>
          </a:xfrm>
        </p:spPr>
        <p:txBody>
          <a:bodyPr rtlCol="0">
            <a:noAutofit/>
          </a:bodyPr>
          <a:lstStyle/>
          <a:p>
            <a:r>
              <a:rPr lang="ru-RU" sz="1800" b="1" i="1" u="sng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i="1" u="sng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accent6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i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проекта  </a:t>
            </a:r>
          </a:p>
          <a:p>
            <a:r>
              <a:rPr lang="ru-RU" sz="1800" b="1" dirty="0" smtClean="0"/>
              <a:t>«</a:t>
            </a:r>
            <a:r>
              <a:rPr lang="ru-RU" sz="1800" b="1" dirty="0"/>
              <a:t>Школа </a:t>
            </a:r>
            <a:r>
              <a:rPr lang="ru-RU" sz="1800" b="1" dirty="0" err="1"/>
              <a:t>Минпросвещения</a:t>
            </a:r>
            <a:r>
              <a:rPr lang="ru-RU" sz="1800" b="1" dirty="0"/>
              <a:t> России»:</a:t>
            </a:r>
            <a:endParaRPr lang="ru-RU" sz="1800" dirty="0"/>
          </a:p>
          <a:p>
            <a:endParaRPr lang="ru-RU" sz="1800" b="1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Формирование   единого  образовательного пространства    для каждого школьника с включением ключевых направлений: знания, здоровье, творчество, воспитание, профориентация, образовательная среда, школьный климат, школьная команда.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единой воспитывающей среды, ориентированной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  формирование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патриотизма, российской гражданской идентичности,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 - нравственной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на основе российских традиционных духовных 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культурных ценностей;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alt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en-US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обеспечение высокого качества и доступности образования, создание условий для развития личности, способной адаптироваться к быстроменяющемуся социуму. </a:t>
            </a:r>
          </a:p>
          <a:p>
            <a:pPr fontAlgn="base"/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02A2A374-6D41-4D06-9363-30924664025A}"/>
              </a:ext>
            </a:extLst>
          </p:cNvPr>
          <p:cNvSpPr txBox="1">
            <a:spLocks/>
          </p:cNvSpPr>
          <p:nvPr/>
        </p:nvSpPr>
        <p:spPr>
          <a:xfrm>
            <a:off x="5013101" y="5700156"/>
            <a:ext cx="4231839" cy="115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endParaRPr lang="ru-RU" sz="18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91" y="185351"/>
            <a:ext cx="2248931" cy="7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930" y="185352"/>
            <a:ext cx="8042085" cy="8649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  школы  по реализации проекта </a:t>
            </a:r>
            <a:r>
              <a:rPr lang="ru-RU" sz="2000" dirty="0"/>
              <a:t>«</a:t>
            </a:r>
            <a:r>
              <a:rPr lang="ru-RU" sz="2000" dirty="0">
                <a:solidFill>
                  <a:schemeClr val="tx1"/>
                </a:solidFill>
              </a:rPr>
              <a:t>Школа </a:t>
            </a:r>
            <a:r>
              <a:rPr lang="ru-RU" sz="2000" dirty="0" err="1">
                <a:solidFill>
                  <a:schemeClr val="tx1"/>
                </a:solidFill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</a:rPr>
              <a:t> России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80524" y="976184"/>
            <a:ext cx="8007422" cy="5474043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Обновление  личностно – развивающей образовательной среды школы, 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едиными  магистральными  направлениями развития школы,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формирующими 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образовательное пространство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/>
              <a:t>Задачи.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 личностно  – развивающей образовательной среды  МКОУ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магистральных направлений федерального проекта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модели внеурочной деятельности  с учетом единых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направлений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новых возможностей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среды  для обучающихся, педагогов, родителей: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уровня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  личностных результатов  обучающихся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механизмов вовлечения и поддержки семьи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 социализации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выбора жизненного пути, формирования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мировоззрения ребенка.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всеобщей ответственности за качественное образование (Администрация, обучающиеся, педагоги, родители)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>
          <a:xfrm>
            <a:off x="321276" y="143323"/>
            <a:ext cx="8266670" cy="6602574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931" y="1033271"/>
            <a:ext cx="7498388" cy="110444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Результаты самодиагностики МКОУ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Покатеевская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СОШ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11 января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ваш балл- 109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уровень -базовый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74" y="2137719"/>
            <a:ext cx="8180172" cy="302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6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08052" y="247651"/>
            <a:ext cx="7858618" cy="10003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Знание: качество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объективность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b="1" dirty="0" smtClean="0">
                <a:solidFill>
                  <a:schemeClr val="accent6"/>
                </a:solidFill>
              </a:rPr>
              <a:t>-------------</a:t>
            </a:r>
            <a:r>
              <a:rPr lang="ru-RU" altLang="en-US" sz="1800" b="1" dirty="0">
                <a:solidFill>
                  <a:schemeClr val="accent6"/>
                </a:solidFill>
              </a:rPr>
              <a:t>СРЕДНИЙ</a:t>
            </a:r>
            <a:r>
              <a:rPr lang="ru-RU" altLang="en-US" b="1" dirty="0">
                <a:solidFill>
                  <a:schemeClr val="accent6"/>
                </a:solidFill>
              </a:rPr>
              <a:t/>
            </a:r>
            <a:br>
              <a:rPr lang="ru-RU" altLang="en-US" b="1" dirty="0">
                <a:solidFill>
                  <a:schemeClr val="accent6"/>
                </a:solidFill>
              </a:rPr>
            </a:br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77416" y="1244601"/>
            <a:ext cx="8586788" cy="479742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789" y="88556"/>
            <a:ext cx="2236445" cy="10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416" y="1363745"/>
            <a:ext cx="8586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учебного года 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запущены курсы внеурочной деятельности «Финансовая </a:t>
            </a:r>
            <a:r>
              <a:rPr lang="ru-RU" sz="16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«Читательская грамотность», «Математическая грамотность», «Естественно-научная грамотность». Разработаны </a:t>
            </a:r>
            <a:r>
              <a:rPr lang="ru-RU" sz="1600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обучающихся, имеющих хорошие образовательные результаты. Организована работа  психолого  педагогических классов обучающихся.(Сетевое взаимодействие  с СФУ, КГПУ </a:t>
            </a:r>
            <a:r>
              <a:rPr lang="ru-RU" sz="1600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им.В.П.Астафьева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сетевое взаимодействие с Д-Мостовской школой: «День без классов и уроков»..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успешно сданы краевые диагностические работы по естественно-научной и читательской грамотности, 2 призера муниципальной олимпиады по русскому языку в 3 и </a:t>
            </a:r>
            <a:r>
              <a:rPr lang="ru-RU" sz="16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классе, 6 место по математике в рейтинге по району) </a:t>
            </a:r>
          </a:p>
          <a:p>
            <a:endParaRPr lang="ru-RU" sz="1600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Директор\Desktop\публичный отчет 23\20230322_1425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66" y="3918290"/>
            <a:ext cx="4529068" cy="264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етод кабинет\Desktop\167643431935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844" y="3731951"/>
            <a:ext cx="3039062" cy="3015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48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08052" y="247651"/>
            <a:ext cx="7858618" cy="881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Знание: качество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объективность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</a:t>
            </a:r>
            <a:r>
              <a:rPr lang="ru-RU" altLang="en-US" sz="2200" b="1" dirty="0">
                <a:solidFill>
                  <a:schemeClr val="accent6"/>
                </a:solidFill>
              </a:rPr>
              <a:t>-------------СРЕДНИЙ</a:t>
            </a:r>
            <a:br>
              <a:rPr lang="ru-RU" altLang="en-US" sz="2200" b="1" dirty="0">
                <a:solidFill>
                  <a:schemeClr val="accent6"/>
                </a:solidFill>
              </a:rPr>
            </a:br>
            <a:r>
              <a:rPr lang="ru-RU" altLang="en-US" b="1" dirty="0">
                <a:solidFill>
                  <a:schemeClr val="accent6"/>
                </a:solidFill>
              </a:rPr>
              <a:t/>
            </a:r>
            <a:br>
              <a:rPr lang="ru-RU" altLang="en-US" b="1" dirty="0">
                <a:solidFill>
                  <a:schemeClr val="accent6"/>
                </a:solidFill>
              </a:rPr>
            </a:br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4720" y="1334530"/>
            <a:ext cx="8586788" cy="479742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789" y="88556"/>
            <a:ext cx="2236445" cy="10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995" y="1334530"/>
            <a:ext cx="8810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 реализации проекта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созданию в школе Личностно - Развивающей Образовательной Среды 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мастерские (проектная,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«4К»,  Жизнестойкости, Самоуправления и самоопределения.) </a:t>
            </a:r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обучено 18 педагогов. </a:t>
            </a:r>
            <a:endParaRPr lang="ru-RU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в работе системно - </a:t>
            </a:r>
            <a:r>
              <a:rPr lang="ru-RU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подхода,  </a:t>
            </a: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проектно-исследовательской деятельности.</a:t>
            </a:r>
          </a:p>
          <a:p>
            <a:endParaRPr lang="ru-RU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5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представлено на  районный этап НПК, из них – все призовые 1, 2,3 места; </a:t>
            </a:r>
            <a:endParaRPr lang="ru-RU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классы: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на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</a:t>
            </a:r>
            <a:endParaRPr lang="ru-RU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</a:t>
            </a:r>
            <a:r>
              <a:rPr lang="ru-RU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общешкольный проект «Россия. События. Факты». </a:t>
            </a:r>
            <a:endParaRPr lang="ru-RU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 педагогического класса</a:t>
            </a:r>
            <a:r>
              <a:rPr lang="ru-RU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при проведении мероприятий по технологии личностного обучения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проведение мероприятий участниками </a:t>
            </a:r>
            <a:r>
              <a:rPr lang="ru-RU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педкласса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нач. школе)</a:t>
            </a:r>
          </a:p>
          <a:p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очном краевом образовательном </a:t>
            </a:r>
            <a:r>
              <a:rPr lang="ru-RU" dirty="0" err="1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интенсиве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обучающихся психолого педагогических классов (30-31-1 апреля)</a:t>
            </a:r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7312</TotalTime>
  <Words>2145</Words>
  <Application>Microsoft Office PowerPoint</Application>
  <PresentationFormat>Экран (4:3)</PresentationFormat>
  <Paragraphs>520</Paragraphs>
  <Slides>40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Spring</vt:lpstr>
      <vt:lpstr>Презентация PowerPoint</vt:lpstr>
      <vt:lpstr>КРАТКАЯ СПРАВКА</vt:lpstr>
      <vt:lpstr>2022 открытие центра  Точка роста </vt:lpstr>
      <vt:lpstr> Центр    Робототехники </vt:lpstr>
      <vt:lpstr>   </vt:lpstr>
      <vt:lpstr>Цель работы  школы  по реализации проекта «Школа Минпросвещения России» </vt:lpstr>
      <vt:lpstr>Результаты самодиагностики МКОУ Покатеевская СОШ 11 января ваш балл- 109  уровень -базовый</vt:lpstr>
      <vt:lpstr> 1. Знание: качество и объективность Базовый -------------СРЕДНИЙ </vt:lpstr>
      <vt:lpstr> 1. Знание: качество и объективность Базовый -------------СРЕДНИЙ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ЛЕНТА ВРЕМЕНИ </vt:lpstr>
      <vt:lpstr> 1. Знание: качество и объективность Базовый -------------СРЕДНИЙ </vt:lpstr>
      <vt:lpstr>Презентация PowerPoint</vt:lpstr>
      <vt:lpstr>1. Воспитание  Базовый -------------СРЕДНИЙ </vt:lpstr>
      <vt:lpstr>Управленческие решения </vt:lpstr>
      <vt:lpstr>Презентация PowerPoint</vt:lpstr>
      <vt:lpstr>Презентация PowerPoint</vt:lpstr>
      <vt:lpstr>Презентация PowerPoint</vt:lpstr>
      <vt:lpstr>Наличие Штаба воспитательной работы, Центра детских инициатив - место новых возможностей  </vt:lpstr>
      <vt:lpstr>Пространства отдыха</vt:lpstr>
      <vt:lpstr>3. Творчество  (По данному показателю ваша образовательная организация  вышла на заданный уровень «Школы Минпросвещения России»)     Средний  -------------   полный  </vt:lpstr>
      <vt:lpstr>Презентация PowerPoint</vt:lpstr>
      <vt:lpstr>Презентация PowerPoint</vt:lpstr>
      <vt:lpstr>4. Профориентация Средний  -------------   полный  </vt:lpstr>
      <vt:lpstr>Организация деятельности  педагогического класса </vt:lpstr>
      <vt:lpstr>Презентация PowerPoint</vt:lpstr>
      <vt:lpstr>5. Здоровье Средний  -------------   полный  </vt:lpstr>
      <vt:lpstr>6. Учитель. Школьные команды</vt:lpstr>
      <vt:lpstr>6. Учитель. Школьные команды</vt:lpstr>
      <vt:lpstr>Презентация PowerPoint</vt:lpstr>
      <vt:lpstr>7. Школьный климат</vt:lpstr>
      <vt:lpstr>8. Образовательная среда, создание условий</vt:lpstr>
      <vt:lpstr> Спасибо за внимание!  Всем удачи!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2-10</cp:lastModifiedBy>
  <cp:revision>475</cp:revision>
  <dcterms:created xsi:type="dcterms:W3CDTF">2016-11-18T14:12:19Z</dcterms:created>
  <dcterms:modified xsi:type="dcterms:W3CDTF">2023-05-16T06:33:38Z</dcterms:modified>
</cp:coreProperties>
</file>