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9" r:id="rId3"/>
    <p:sldId id="283" r:id="rId4"/>
    <p:sldId id="311" r:id="rId5"/>
    <p:sldId id="284" r:id="rId6"/>
    <p:sldId id="301" r:id="rId7"/>
    <p:sldId id="302" r:id="rId8"/>
    <p:sldId id="303" r:id="rId9"/>
    <p:sldId id="304" r:id="rId10"/>
    <p:sldId id="310" r:id="rId11"/>
    <p:sldId id="305" r:id="rId12"/>
    <p:sldId id="306" r:id="rId13"/>
    <p:sldId id="307" r:id="rId14"/>
    <p:sldId id="308" r:id="rId15"/>
    <p:sldId id="300" r:id="rId16"/>
    <p:sldId id="286" r:id="rId17"/>
    <p:sldId id="287" r:id="rId18"/>
    <p:sldId id="290" r:id="rId19"/>
    <p:sldId id="30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15D11-08FD-4C8B-BB9A-A539EC184B17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08471-49C3-47BC-BD9A-242759515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97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75BB4-10B6-46DF-8D9D-A081EEC875D2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09D0D-564F-4B62-99BA-A1CE3D51C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8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0D1ABE-C85A-4C73-84E5-DD3B81883382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1ABE-C85A-4C73-84E5-DD3B81883382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1ABE-C85A-4C73-84E5-DD3B81883382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универс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5453" y="0"/>
            <a:ext cx="768547" cy="1605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725" y="323413"/>
            <a:ext cx="640094" cy="6326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2258359" y="383653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531128" y="383653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2725957" y="508938"/>
            <a:ext cx="3525831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25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2" y="399923"/>
            <a:ext cx="1114500" cy="47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8693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261" userDrawn="1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28630" y="365040"/>
            <a:ext cx="60399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43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02703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1ABE-C85A-4C73-84E5-DD3B81883382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1ABE-C85A-4C73-84E5-DD3B81883382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1ABE-C85A-4C73-84E5-DD3B81883382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1ABE-C85A-4C73-84E5-DD3B81883382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1ABE-C85A-4C73-84E5-DD3B81883382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1ABE-C85A-4C73-84E5-DD3B81883382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70D1ABE-C85A-4C73-84E5-DD3B81883382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0D1ABE-C85A-4C73-84E5-DD3B81883382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70D1ABE-C85A-4C73-84E5-DD3B81883382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1.wdp"/><Relationship Id="rId7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1.ppt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.vbudushee.ru/" TargetMode="External"/><Relationship Id="rId2" Type="http://schemas.openxmlformats.org/officeDocument/2006/relationships/hyperlink" Target="https://navigator.vbudushee.ru/?_ga=2.91796313.2119864292.1617170231-177282196.158763229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acher.vbudushee.ru/&#1084;&#1086;&#1076;&#1091;&#1083;&#1100;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.vbudushee.ru/" TargetMode="External"/><Relationship Id="rId2" Type="http://schemas.openxmlformats.org/officeDocument/2006/relationships/hyperlink" Target="https://navigator.vbudushee.ru/?_ga=2.91796313.2119864292.1617170231-177282196.158763229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acher.vbudushee.ru/&#1084;&#1086;&#1076;&#1091;&#1083;&#1100;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Покатеевская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92888" cy="1944216"/>
          </a:xfrm>
        </p:spPr>
        <p:txBody>
          <a:bodyPr>
            <a:normAutofit fontScale="47500" lnSpcReduction="20000"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УПРАВЛЕНЧЕСКИЙ   ПРОЕКТ</a:t>
            </a:r>
            <a:endParaRPr lang="ru-RU" sz="4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«Успех. Развитие. Активность»</a:t>
            </a:r>
            <a:endParaRPr lang="ru-RU" sz="4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Изменение компонентов   личностно-развивающей образовательной среды  </a:t>
            </a:r>
            <a:endParaRPr lang="ru-RU" sz="4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МКОУ </a:t>
            </a:r>
            <a:r>
              <a:rPr lang="ru-RU" sz="45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Покатеевская</a:t>
            </a:r>
            <a: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4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4149080"/>
            <a:ext cx="5994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Директор школы: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Кармышова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Светлана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Павловна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88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6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втором слушание проектов приняли участие обучающиеся 5-11 классов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1" descr="C:\Users\метод кабинет\Desktop\личност.рост\к 9 мая\16826670456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1" t="21197" r="6134" b="28420"/>
          <a:stretch/>
        </p:blipFill>
        <p:spPr bwMode="auto">
          <a:xfrm flipH="1">
            <a:off x="244617" y="684839"/>
            <a:ext cx="3089708" cy="23841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9" descr="C:\Users\метод кабинет\Desktop\личност.рост\к 9 мая\16826670453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19480" r="-1" b="16925"/>
          <a:stretch/>
        </p:blipFill>
        <p:spPr bwMode="auto">
          <a:xfrm rot="10800000" flipH="1" flipV="1">
            <a:off x="5449611" y="703145"/>
            <a:ext cx="3560808" cy="23458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1" descr="C:\Users\метод кабинет\Desktop\личност.рост\к 9 мая\16826670456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6" t="16939" b="31538"/>
          <a:stretch/>
        </p:blipFill>
        <p:spPr bwMode="auto">
          <a:xfrm>
            <a:off x="5583192" y="3220901"/>
            <a:ext cx="3381296" cy="33814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C:\Users\метод кабинет\Desktop\личност.рост\к 9 мая\168266704556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8" t="30681" r="7007" b="24755"/>
          <a:stretch/>
        </p:blipFill>
        <p:spPr bwMode="auto">
          <a:xfrm>
            <a:off x="3266710" y="3513110"/>
            <a:ext cx="2115286" cy="279702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C:\Users\метод кабинет\Desktop\личност.рост\к 9 мая\168266704549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2" t="18087" r="39092" b="20054"/>
          <a:stretch/>
        </p:blipFill>
        <p:spPr bwMode="auto">
          <a:xfrm>
            <a:off x="3371082" y="454026"/>
            <a:ext cx="2041771" cy="25958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метод кабинет\Desktop\личност.рост\к 9 мая\168266704542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20539" r="17340" b="34810"/>
          <a:stretch/>
        </p:blipFill>
        <p:spPr bwMode="auto">
          <a:xfrm>
            <a:off x="4986" y="3501008"/>
            <a:ext cx="3220215" cy="23353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88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62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плодотворной работы нашими ребятами и их руководителями создан творческий информационный стенд «Лента времени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7" name="Picture 40" descr="C:\Users\метод кабинет\Desktop\личност.рост\к 9 мая\16831989183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" y="595516"/>
            <a:ext cx="8680704" cy="60369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367" y="908720"/>
            <a:ext cx="7707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3.Мастерская </a:t>
            </a:r>
            <a:r>
              <a:rPr lang="ru-RU" sz="2400" b="1" dirty="0"/>
              <a:t>Жизнестойкости - по формированию личностного потенциала обучающихся, педагогов и родителей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09049"/>
            <a:ext cx="86050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Основная цель – создание благоприятной эмоционально – насыщенной среды образовательной организации за счет развития социальных и эмоциональных навыков всех участников образовательных отношений, усиление параметров широты, социальной активности и интенсивности образовательной среды.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Среда способствует развитию личностного потенциала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благодаря реализации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УМК Фонда «Школа возможностей» (УМК «социально-эмоциональное развитие детей младшего школьного возраста», УМК «Развитие личностного потенциала подростков»).</a:t>
            </a:r>
          </a:p>
        </p:txBody>
      </p:sp>
    </p:spTree>
    <p:extLst>
      <p:ext uri="{BB962C8B-B14F-4D97-AF65-F5344CB8AC3E}">
        <p14:creationId xmlns:p14="http://schemas.microsoft.com/office/powerpoint/2010/main" val="18750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163276" y="1988840"/>
            <a:ext cx="2612409" cy="2147330"/>
          </a:xfrm>
          <a:prstGeom prst="roundRect">
            <a:avLst>
              <a:gd name="adj" fmla="val 16667"/>
            </a:avLst>
          </a:prstGeom>
          <a:solidFill>
            <a:srgbClr val="FFD428"/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Личностное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направление</a:t>
            </a:r>
            <a:endParaRPr lang="en-US" sz="2800" b="0" strike="noStrike" spc="-1" dirty="0">
              <a:solidFill>
                <a:srgbClr val="FFFFFF"/>
              </a:solidFill>
              <a:latin typeface="Arial"/>
              <a:ea typeface="Microsoft YaHei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775685" y="1988840"/>
            <a:ext cx="2612409" cy="2147330"/>
          </a:xfrm>
          <a:prstGeom prst="roundRect">
            <a:avLst>
              <a:gd name="adj" fmla="val 16667"/>
            </a:avLst>
          </a:prstGeom>
          <a:solidFill>
            <a:srgbClr val="FF860D"/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Информационно-медийное</a:t>
            </a:r>
            <a:endParaRPr lang="en-US" sz="2400" b="0" strike="noStrike" spc="-1" dirty="0">
              <a:solidFill>
                <a:srgbClr val="FFFFFF"/>
              </a:solidFill>
              <a:latin typeface="Arial"/>
              <a:ea typeface="Microsoft YaHei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63276" y="4136170"/>
            <a:ext cx="2612409" cy="2612318"/>
          </a:xfrm>
          <a:prstGeom prst="roundRect">
            <a:avLst>
              <a:gd name="adj" fmla="val 16667"/>
            </a:avLst>
          </a:prstGeom>
          <a:solidFill>
            <a:srgbClr val="FF5429"/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600" b="0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Военно-патриотическое</a:t>
            </a:r>
            <a:r>
              <a:rPr lang="en-US" sz="26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lang="en-US" sz="2600" b="0" strike="noStrike" spc="-1" dirty="0" err="1">
                <a:solidFill>
                  <a:srgbClr val="FFFFFF"/>
                </a:solidFill>
                <a:latin typeface="Arial"/>
                <a:ea typeface="Microsoft YaHei"/>
              </a:rPr>
              <a:t>напрвление</a:t>
            </a:r>
            <a:endParaRPr lang="en-US" sz="2600" b="0" strike="noStrike" spc="-1" dirty="0">
              <a:solidFill>
                <a:srgbClr val="FFFFFF"/>
              </a:solidFill>
              <a:latin typeface="Arial"/>
              <a:ea typeface="Microsoft YaHei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775685" y="4136170"/>
            <a:ext cx="2612409" cy="2612318"/>
          </a:xfrm>
          <a:prstGeom prst="roundRect">
            <a:avLst>
              <a:gd name="adj" fmla="val 16667"/>
            </a:avLst>
          </a:prstGeom>
          <a:solidFill>
            <a:srgbClr val="BBE33D"/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Гражданская активность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040945" y="3483091"/>
            <a:ext cx="1469480" cy="13061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latin typeface="Arial"/>
                <a:ea typeface="Microsoft YaHei"/>
              </a:rPr>
              <a:t>ШУС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4185" y="233802"/>
            <a:ext cx="5043910" cy="1141148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dirty="0"/>
              <a:t>В МКОУ </a:t>
            </a:r>
            <a:r>
              <a:rPr lang="ru-RU" sz="1400" b="1" dirty="0" err="1"/>
              <a:t>Покатеевская</a:t>
            </a:r>
            <a:r>
              <a:rPr lang="ru-RU" sz="1400" b="1" dirty="0"/>
              <a:t> СОШ </a:t>
            </a:r>
            <a:r>
              <a:rPr lang="ru-RU" sz="1400" b="1" dirty="0" smtClean="0"/>
              <a:t>  начинает  </a:t>
            </a:r>
            <a:r>
              <a:rPr lang="ru-RU" sz="1400" b="1" dirty="0"/>
              <a:t>работу </a:t>
            </a:r>
            <a:endParaRPr lang="ru-RU" sz="1400" b="1" dirty="0" smtClean="0"/>
          </a:p>
          <a:p>
            <a:r>
              <a:rPr lang="ru-RU" sz="1400" b="1" dirty="0" smtClean="0"/>
              <a:t> 4  Мастерская </a:t>
            </a:r>
            <a:r>
              <a:rPr lang="ru-RU" sz="1400" b="1" dirty="0" smtClean="0"/>
              <a:t>Самоуправления </a:t>
            </a:r>
            <a:r>
              <a:rPr lang="ru-RU" sz="1400" b="1" dirty="0"/>
              <a:t>и самоопределения»</a:t>
            </a:r>
          </a:p>
          <a:p>
            <a:r>
              <a:rPr lang="ru-RU" sz="1400" b="1" strike="noStrike" spc="-1" dirty="0" smtClean="0">
                <a:latin typeface="Arial"/>
              </a:rPr>
              <a:t>В </a:t>
            </a:r>
            <a:r>
              <a:rPr lang="ru-RU" sz="1400" b="1" strike="noStrike" spc="-1" dirty="0">
                <a:latin typeface="Arial"/>
              </a:rPr>
              <a:t>основе </a:t>
            </a:r>
            <a:r>
              <a:rPr lang="ru-RU" sz="1400" b="1" spc="-1" dirty="0" smtClean="0">
                <a:latin typeface="Arial"/>
              </a:rPr>
              <a:t>лежит работа Школьного </a:t>
            </a:r>
            <a:r>
              <a:rPr lang="ru-RU" sz="1400" b="1" strike="noStrike" spc="-1" dirty="0">
                <a:latin typeface="Arial"/>
              </a:rPr>
              <a:t>Ученического Самоуправления </a:t>
            </a:r>
            <a:r>
              <a:rPr lang="ru-RU" sz="1400" b="1" strike="noStrike" spc="-1" dirty="0" smtClean="0">
                <a:latin typeface="Arial"/>
              </a:rPr>
              <a:t>первичное </a:t>
            </a:r>
            <a:r>
              <a:rPr lang="ru-RU" sz="1400" b="1" strike="noStrike" spc="-1" dirty="0">
                <a:latin typeface="Arial"/>
              </a:rPr>
              <a:t>отделение школьников </a:t>
            </a:r>
            <a:r>
              <a:rPr lang="ru-RU" sz="1400" b="1" strike="noStrike" spc="-1" dirty="0" smtClean="0">
                <a:latin typeface="Arial"/>
              </a:rPr>
              <a:t>(Движение первых). </a:t>
            </a:r>
            <a:r>
              <a:rPr lang="ru-RU" sz="1400" b="1" strike="noStrike" spc="-1" dirty="0">
                <a:latin typeface="Arial"/>
              </a:rPr>
              <a:t>В рамках которого будут обсуждаться общешкольные дела, мероприятия, планирование и т. д. </a:t>
            </a:r>
          </a:p>
          <a:p>
            <a:r>
              <a:rPr lang="ru-RU" sz="1400" b="1" strike="noStrike" spc="-1" dirty="0" smtClean="0">
                <a:latin typeface="Arial"/>
              </a:rPr>
              <a:t>по </a:t>
            </a:r>
            <a:r>
              <a:rPr lang="ru-RU" sz="1400" b="1" strike="noStrike" spc="-1" dirty="0">
                <a:latin typeface="Arial"/>
              </a:rPr>
              <a:t>4 направлениям (в рамках </a:t>
            </a:r>
            <a:r>
              <a:rPr lang="ru-RU" sz="1400" b="1" strike="noStrike" spc="-1" dirty="0" smtClean="0">
                <a:latin typeface="Arial"/>
              </a:rPr>
              <a:t>РДДМ)  </a:t>
            </a:r>
            <a:r>
              <a:rPr lang="ru-RU" sz="1200" b="1" strike="noStrike" spc="-1" dirty="0" smtClean="0">
                <a:latin typeface="Arial"/>
              </a:rPr>
              <a:t>    </a:t>
            </a:r>
            <a:endParaRPr lang="ru-RU" sz="1200" b="1" strike="noStrike" spc="-1" dirty="0">
              <a:latin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51370" y="233802"/>
            <a:ext cx="3411154" cy="651468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0" i="1" strike="noStrike" spc="-1" dirty="0">
                <a:latin typeface="Arial"/>
              </a:rPr>
              <a:t>Личностное направление:</a:t>
            </a:r>
            <a:endParaRPr lang="ru-RU" sz="1800" b="0" strike="noStrike" spc="-1" dirty="0">
              <a:latin typeface="Arial"/>
            </a:endParaRPr>
          </a:p>
          <a:p>
            <a:r>
              <a:rPr lang="ru-RU" sz="1200" b="0" strike="noStrike" spc="-1" dirty="0">
                <a:latin typeface="Arial"/>
              </a:rPr>
              <a:t>- конкурсы, олимпиады, праздники (выступления); популяризация ЗОЖ, профориентация. </a:t>
            </a:r>
          </a:p>
          <a:p>
            <a:endParaRPr lang="ru-RU" sz="1200" b="0" strike="noStrike" spc="-1" dirty="0">
              <a:latin typeface="Arial"/>
            </a:endParaRPr>
          </a:p>
          <a:p>
            <a:r>
              <a:rPr lang="ru-RU" sz="1600" b="0" i="1" strike="noStrike" spc="-1" dirty="0">
                <a:latin typeface="Arial"/>
              </a:rPr>
              <a:t>Информационно- </a:t>
            </a:r>
            <a:r>
              <a:rPr lang="ru-RU" sz="1600" b="0" i="1" strike="noStrike" spc="-1" dirty="0" err="1">
                <a:latin typeface="Arial"/>
              </a:rPr>
              <a:t>медийное</a:t>
            </a:r>
            <a:r>
              <a:rPr lang="ru-RU" sz="1600" b="0" i="1" strike="noStrike" spc="-1" dirty="0">
                <a:latin typeface="Arial"/>
              </a:rPr>
              <a:t> направление: </a:t>
            </a:r>
            <a:endParaRPr lang="ru-RU" sz="1600" b="0" strike="noStrike" spc="-1" dirty="0">
              <a:latin typeface="Arial"/>
            </a:endParaRPr>
          </a:p>
          <a:p>
            <a:r>
              <a:rPr lang="ru-RU" sz="1200" b="0" i="1" strike="noStrike" spc="-1" dirty="0">
                <a:latin typeface="Arial"/>
              </a:rPr>
              <a:t>- </a:t>
            </a:r>
            <a:r>
              <a:rPr lang="ru-RU" sz="1200" b="0" strike="noStrike" spc="-1" dirty="0">
                <a:latin typeface="Arial"/>
              </a:rPr>
              <a:t>создание школьного </a:t>
            </a:r>
            <a:r>
              <a:rPr lang="ru-RU" sz="1200" b="0" strike="noStrike" spc="-1" dirty="0" err="1">
                <a:latin typeface="Arial"/>
              </a:rPr>
              <a:t>медиацентра</a:t>
            </a:r>
            <a:r>
              <a:rPr lang="ru-RU" sz="1200" b="0" strike="noStrike" spc="-1" dirty="0">
                <a:latin typeface="Arial"/>
              </a:rPr>
              <a:t> (освещение в </a:t>
            </a:r>
            <a:r>
              <a:rPr lang="ru-RU" sz="1200" b="0" strike="noStrike" spc="-1" dirty="0" err="1">
                <a:latin typeface="Arial"/>
              </a:rPr>
              <a:t>соц.сетях</a:t>
            </a:r>
            <a:r>
              <a:rPr lang="ru-RU" sz="1200" b="0" strike="noStrike" spc="-1" dirty="0">
                <a:latin typeface="Arial"/>
              </a:rPr>
              <a:t>., в рамках школы, села, района; работа школьного радио).</a:t>
            </a:r>
          </a:p>
          <a:p>
            <a:endParaRPr lang="ru-RU" sz="1200" b="0" strike="noStrike" spc="-1" dirty="0">
              <a:latin typeface="Arial"/>
            </a:endParaRPr>
          </a:p>
          <a:p>
            <a:r>
              <a:rPr lang="ru-RU" sz="1800" b="0" i="1" strike="noStrike" spc="-1" dirty="0">
                <a:latin typeface="Arial"/>
              </a:rPr>
              <a:t>Военно-патриотическое направление</a:t>
            </a:r>
            <a:r>
              <a:rPr lang="ru-RU" sz="1200" b="0" i="1" strike="noStrike" spc="-1" dirty="0">
                <a:latin typeface="Arial"/>
              </a:rPr>
              <a:t>:</a:t>
            </a:r>
            <a:endParaRPr lang="ru-RU" sz="1200" b="0" strike="noStrike" spc="-1" dirty="0">
              <a:latin typeface="Arial"/>
            </a:endParaRPr>
          </a:p>
          <a:p>
            <a:pPr marL="171450" indent="-171450">
              <a:buFontTx/>
              <a:buChar char="-"/>
            </a:pPr>
            <a:r>
              <a:rPr lang="ru-RU" sz="1200" b="0" strike="noStrike" spc="-1" dirty="0" smtClean="0">
                <a:latin typeface="Arial"/>
              </a:rPr>
              <a:t>работа </a:t>
            </a:r>
            <a:r>
              <a:rPr lang="ru-RU" sz="1200" b="0" strike="noStrike" spc="-1" dirty="0" err="1">
                <a:latin typeface="Arial"/>
              </a:rPr>
              <a:t>юнармии</a:t>
            </a:r>
            <a:r>
              <a:rPr lang="ru-RU" sz="1200" b="0" strike="noStrike" spc="-1" dirty="0">
                <a:latin typeface="Arial"/>
              </a:rPr>
              <a:t>; </a:t>
            </a:r>
            <a:endParaRPr lang="ru-RU" sz="1200" b="0" strike="noStrike" spc="-1" dirty="0" smtClean="0">
              <a:latin typeface="Arial"/>
            </a:endParaRPr>
          </a:p>
          <a:p>
            <a:pPr marL="171450" indent="-171450">
              <a:buFontTx/>
              <a:buChar char="-"/>
            </a:pPr>
            <a:r>
              <a:rPr lang="ru-RU" sz="1200" spc="-1" dirty="0" smtClean="0">
                <a:latin typeface="Arial"/>
              </a:rPr>
              <a:t>Школьный музей</a:t>
            </a:r>
            <a:endParaRPr lang="ru-RU" sz="1200" b="0" strike="noStrike" spc="-1" dirty="0">
              <a:latin typeface="Arial"/>
            </a:endParaRPr>
          </a:p>
          <a:p>
            <a:endParaRPr lang="ru-RU" sz="1200" b="0" strike="noStrike" spc="-1" dirty="0">
              <a:latin typeface="Arial"/>
            </a:endParaRPr>
          </a:p>
          <a:p>
            <a:r>
              <a:rPr lang="ru-RU" sz="1800" b="0" i="1" strike="noStrike" spc="-1" dirty="0">
                <a:latin typeface="Arial"/>
              </a:rPr>
              <a:t>Гражданская активность (социальный компонент):</a:t>
            </a:r>
            <a:endParaRPr lang="ru-RU" sz="1800" b="0" strike="noStrike" spc="-1" dirty="0">
              <a:latin typeface="Arial"/>
            </a:endParaRPr>
          </a:p>
          <a:p>
            <a:r>
              <a:rPr lang="ru-RU" sz="1300" b="0" strike="noStrike" spc="-1" dirty="0">
                <a:latin typeface="Arial"/>
              </a:rPr>
              <a:t>- добровольцы; </a:t>
            </a:r>
            <a:r>
              <a:rPr lang="ru-RU" sz="1400" b="0" strike="noStrike" spc="-1" dirty="0">
                <a:latin typeface="Arial"/>
              </a:rPr>
              <a:t>соц. Проекты; работа с населением, акции, помощь старшему поколению и т. д.</a:t>
            </a:r>
          </a:p>
          <a:p>
            <a:endParaRPr lang="ru-RU" sz="1400" b="0" strike="noStrike" spc="-1" dirty="0">
              <a:latin typeface="Arial"/>
            </a:endParaRPr>
          </a:p>
          <a:p>
            <a:r>
              <a:rPr lang="ru-RU" sz="1600" b="1" strike="noStrike" spc="-1" dirty="0">
                <a:latin typeface="Arial"/>
              </a:rPr>
              <a:t>У каждого участника есть выбор, самоопределение, возможность показать свою креативность, коммуникабельность и т. д. В любом выбранном им направлении.   </a:t>
            </a:r>
          </a:p>
          <a:p>
            <a:endParaRPr lang="ru-RU" sz="16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28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2.Обновление модели внеурочной деятельности в соответствии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магистральными направлениями Федерального проекта «Школа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УМК «Школа возможностей»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560047"/>
              </p:ext>
            </p:extLst>
          </p:nvPr>
        </p:nvGraphicFramePr>
        <p:xfrm>
          <a:off x="467544" y="1628800"/>
          <a:ext cx="8424936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Презентация" r:id="rId3" imgW="3640879" imgH="2730892" progId="PowerPoint.Show.12">
                  <p:embed/>
                </p:oleObj>
              </mc:Choice>
              <mc:Fallback>
                <p:oleObj name="Презентация" r:id="rId3" imgW="3640879" imgH="273089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424936" cy="504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9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7200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3.Модель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личностно  – развивающей образовательной среды  МКОУ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Покатеевская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2000" dirty="0"/>
          </a:p>
        </p:txBody>
      </p:sp>
      <p:pic>
        <p:nvPicPr>
          <p:cNvPr id="4" name="Объект 3" descr="C:\Users\Директор\Desktop\IMG_20230404_145634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4" b="13100"/>
          <a:stretch/>
        </p:blipFill>
        <p:spPr bwMode="auto">
          <a:xfrm>
            <a:off x="755576" y="836712"/>
            <a:ext cx="7416824" cy="5688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53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79" y="44624"/>
            <a:ext cx="8839200" cy="165618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способы решения проблемы – крупные изменения  (для каждого компонента ОС по формуле «3+2»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solidFill>
                  <a:schemeClr val="tx1"/>
                </a:solidFill>
              </a:rPr>
              <a:t> 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995256"/>
              </p:ext>
            </p:extLst>
          </p:nvPr>
        </p:nvGraphicFramePr>
        <p:xfrm>
          <a:off x="251520" y="908720"/>
          <a:ext cx="8701979" cy="56166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75630"/>
                <a:gridCol w="3178293"/>
                <a:gridCol w="2748056"/>
              </a:tblGrid>
              <a:tr h="39537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Организационно-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технологический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компонент: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(Деятельность)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ООП (УП,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РП, РПВ, )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Индивидуализация (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ИОМы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Урочная деятельность (4К)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Проектная мастерская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 методической  модели школы </a:t>
                      </a:r>
                    </a:p>
                    <a:p>
                      <a:pPr marL="171450" marR="0" indent="-17145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Актуализация модели внеурочной деятельности, использование линейки продуктов платформы </a:t>
                      </a:r>
                      <a:r>
                        <a:rPr lang="ru-RU" sz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сберкласс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https://navigator.vbudushee.ru/?_ga=2.91796313.2119864292.1617170231-177282196.1587632294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УМК «Школа возможностей»)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https://teacher.vbudushee.ru/</a:t>
                      </a:r>
                      <a:endParaRPr lang="ru-RU" sz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школьной среде преобладают характеристики семейной и инновационной организационной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культуры  педагогов.</a:t>
                      </a: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Социальный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компонент: (Отношения)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 ПОС «4К»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Усилен  «семейный » и   «инновационный» тип организационной культуры 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Созданы условия для повышения уровня эмоционального интеллекта субъектов образования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Мастерская Самоуправления  и  Самоопределения. 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медиации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Мастерской жизнестойкости)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 </a:t>
                      </a:r>
                      <a:r>
                        <a:rPr lang="ru-RU" sz="1200" spc="-5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медиацентр</a:t>
                      </a:r>
                      <a:r>
                        <a:rPr lang="ru-RU" sz="1200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школы</a:t>
                      </a:r>
                      <a:r>
                        <a:rPr lang="ru-RU" sz="1200" spc="-5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spc="-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  взаимодействия всех  участников образовательных отношений: соглашения о взаимодействии, классно-семейное проектирование </a:t>
                      </a:r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spc="-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Проектная мастерская,</a:t>
                      </a:r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spc="-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клубы  по интересам</a:t>
                      </a: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https://teacher.vbudushee.ru/</a:t>
                      </a:r>
                      <a:endParaRPr lang="ru-RU" sz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  <a:hlinkClick r:id="rId4"/>
                      </a:endParaRP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200" spc="-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взаимодействие с семьей</a:t>
                      </a: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Предметно-пространственный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компонент: (Пространство)</a:t>
                      </a:r>
                      <a:endParaRPr lang="ru-RU" sz="1200" b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Оборудовано   пространство школы (открытая стена, Шахматная зона, зона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буккроссинга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зона самоопределения). Определено место для работы школьного самоуправления,  центра детских инициатив. Зона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коворкинга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Включение детей в организацию школьного пространства: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Кабинет моей мечты», «Уютный уголок»</a:t>
                      </a:r>
                      <a:endParaRPr lang="ru-RU" sz="12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Событийный дизайн (фотозоны, оформление рекреаций школы)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Ландшафтный дизайн, исследовательский уголок на пришкольном участке,  спортивные уличные комплексы.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Лаборатории по предметам.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Игровые зоны в рекреациях</a:t>
                      </a:r>
                    </a:p>
                  </a:txBody>
                  <a:tcPr marL="38100" marR="38100" marT="25400" marB="25400"/>
                </a:tc>
              </a:tr>
              <a:tr h="1662850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Ресурсное обеспечение</a:t>
                      </a: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грантовых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конкурсах и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проектах в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том числе Фонда</a:t>
                      </a:r>
                      <a:endParaRPr lang="ru-RU" sz="1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Банк образовательных практик</a:t>
                      </a:r>
                      <a:r>
                        <a:rPr lang="ru-RU" sz="1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продуктовой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линейки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Фонда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УМК «Школа возможностей» 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рамках программы Фонда по развитию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ЛП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квалификации отдельных  педагогов 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25400" marB="25400"/>
                </a:tc>
                <a:tc gridSpan="2"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171450" indent="-84138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Поддержка и поощрение инициативы 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84138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Сотрудничество, методическое сопровождение и поддержка кооперации педагогов через использование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деятельностных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форм взаимодействия</a:t>
                      </a:r>
                    </a:p>
                    <a:p>
                      <a:pPr marL="171450" indent="-84138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Мониторинг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анализ образовательной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</a:p>
                    <a:p>
                      <a:pPr marL="171450" indent="-84138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Включенность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  курсовую деятельность на сайте КИПК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25400" marB="25400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38100" marR="38100" marT="19050" marB="19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8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результата: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итогам реализации проекта в школьной среде произойдут качественные изменения для всех участников образовательных отношений. Среда школы постепенно приобретёт новые характеристики, необходимые для развития навыков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века:</a:t>
            </a:r>
          </a:p>
          <a:p>
            <a:pPr lvl="0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Возможности для развития личностного потенциала;</a:t>
            </a:r>
          </a:p>
          <a:p>
            <a:pPr lvl="0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Возможности для самоопределения и самореализации;</a:t>
            </a:r>
          </a:p>
          <a:p>
            <a:pPr lvl="0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Возможности для развития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личностного потенциала  и эмоционального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интеллекта. </a:t>
            </a:r>
            <a:endParaRPr lang="ru-RU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Учащиеся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Включены в процесс проектирования и функционирования ЛРОС. 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Качественно преобразованы их показатели социально-эмоционального развития. 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Включены в социально-значимую деятельность.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Имеют возможность образования по ИОМ. 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Имеют возможность заниматься проектной, исследовательской и творческой деятельностью.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Выбирают в соответствии с собственными интересами курсы внеурочной деятельности.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Включены в новые и измененные программы дополнительного образования (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соответствии с магистральными направлениями Федерального проекта «Школа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и способствующие развитию эмоционального интеллекта).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Имеют возможность психолого-педагогического сопровождения развития личности в единстве эмоционально-личностных, познавательных и поведенческих качеств.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Обучаются в безопасной, комфортной среде.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Установлена эффективность реализованного проекта для  всех участников образовательных отношений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Педагоги: </a:t>
            </a:r>
            <a:endParaRPr lang="ru-RU" sz="4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-Повысили квалификацию по вопросам развития личностного потенциала.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Имеют возможность профессионального, творческого развития,  развития личностного потенциала, эмоционального интеллекта.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- обеспечены методическим сопровождением по вопросам формирования ЛРОС, 4К, СЭР.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Получена возможность профессионального признания.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Получена возможность повышения авторитета среди обучающихся и их родителей.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Улучшен микроклимат в педагогическом коллективе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Администрация школы:</a:t>
            </a:r>
            <a:endParaRPr lang="ru-RU" sz="4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Повышение квалификации в области проектирования ЛРОС.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Разработан, апробирован и реализован проект по развитию ЛП участников образовательных отношений.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-Освоены инструменты оценивания ОС.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-имеется возможность для развития личностного потенциала и развития эмоционального интеллекта.</a:t>
            </a:r>
          </a:p>
          <a:p>
            <a:pPr marL="0" indent="0">
              <a:buNone/>
            </a:pPr>
            <a:r>
              <a:rPr lang="ru-RU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Родители: </a:t>
            </a:r>
            <a:endParaRPr lang="ru-RU" sz="4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-Повышен уровень педагогической культуры родителей.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Включены в процесс проектирования ЛРОС, оценивания среды, уклада школьной жизни.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Имеют возможность реализовать собственные ожидания по поводу образования своих детей. 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Имеют возможность улучшить климат в семье</a:t>
            </a:r>
          </a:p>
          <a:p>
            <a:pPr marL="0" indent="0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Установлена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эффективность реализованного проекта для  всех участников образовательных отношений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Директор\Desktop\публичный отчет 23\Спасибо за внимание\kartinka-spasibo-za-vnimanie-dlya-prezentacii-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Федеральным законом "Об образовании в Российской Федерации" N 273-ФЗ от 29 декабря 2012 года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Ст. 28 п.7  к компетенции образовательной организации в установленной сфере деятельности относится   разработка и утверждение по согласованию с учредителем программы развития образовательной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организации.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профессиональном стандарте руководителя общеобразовательной организации п 3.2.3. трудовая функция руководителя – Обеспечение развития общеобразовательной организации.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соответствии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Федеральным проектом  «Школа Министерства просвещения Российской Федерации» :  «формирование единого образовательного пространства,    обеспечивающего   качественное доступное общее образование во   всех регионах страны для     каждого   ребенка в соответствии с его   потребностями и интересами независимо от социальных и   экономических факторов …»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2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разработки проекта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930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 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Обновление  личностно – развивающей образовательной среды школы, обеспечивающей  формирование и  развитие современных компетенций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всех  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участников образовательных   отношений  за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счет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азвития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возможностей  ЛРОС (пространственно-предметный,  организационно-технологический и социальный компонент)  для совершенствования личностного потенциала всех участников образовательных отношений:</a:t>
            </a:r>
          </a:p>
          <a:p>
            <a:pPr marL="777240" lvl="3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увеличение доли «творческой» составляющей воспитывающей среды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школы, характеризующейся активностью и свободой личности;</a:t>
            </a:r>
          </a:p>
          <a:p>
            <a:pPr marL="777240" lvl="3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 обеспечение возможности использования личностно развивающего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потенциала школьной среды за счет повышения уровня её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количественных параметров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широта, когерентность, социальная активность, осознаваемость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77240" lvl="3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усиление «семейного» и   «инновационного» типа организационной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культуры  педагогов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школы.</a:t>
            </a:r>
          </a:p>
          <a:p>
            <a:pPr marL="256032" lvl="1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Цель и задачи проекта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555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79" y="44624"/>
            <a:ext cx="8839200" cy="165618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способы решения проблемы – крупные изменения  (для каждого компонента ОС по формуле «3+2»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solidFill>
                  <a:schemeClr val="tx1"/>
                </a:solidFill>
              </a:rPr>
              <a:t> 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785478"/>
              </p:ext>
            </p:extLst>
          </p:nvPr>
        </p:nvGraphicFramePr>
        <p:xfrm>
          <a:off x="251520" y="908720"/>
          <a:ext cx="8701979" cy="56166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75630"/>
                <a:gridCol w="3178293"/>
                <a:gridCol w="2748056"/>
              </a:tblGrid>
              <a:tr h="39537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Организационно-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технологический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компонент: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(Деятельность)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ООП (УП,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РП, РПВ, )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Индивидуализация (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ИОМы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Урочная деятельность (4К)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Проектная мастерская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 методической  модели школы </a:t>
                      </a:r>
                    </a:p>
                    <a:p>
                      <a:pPr marL="171450" marR="0" indent="-17145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Актуализация модели внеурочной деятельности, использование линейки продуктов платформы </a:t>
                      </a:r>
                      <a:r>
                        <a:rPr lang="ru-RU" sz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сберкласс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https://navigator.vbudushee.ru/?_ga=2.91796313.2119864292.1617170231-177282196.1587632294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УМК «Школа возможностей»)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https://teacher.vbudushee.ru/</a:t>
                      </a:r>
                      <a:endParaRPr lang="ru-RU" sz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школьной среде преобладают характеристики семейной и инновационной организационной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культуры  педагогов.</a:t>
                      </a: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Социальный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компонент: (Отношения)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 ПОС «4К»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Усилен  «семейный » и   «инновационный» тип организационной культуры 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Созданы условия для повышения уровня эмоционального интеллекта субъектов образования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Мастерская Самоуправления  и  Самоопределения. 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медиации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Мастерской жизнестойкости)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 </a:t>
                      </a:r>
                      <a:r>
                        <a:rPr lang="ru-RU" sz="1200" spc="-5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медиацентр</a:t>
                      </a:r>
                      <a:r>
                        <a:rPr lang="ru-RU" sz="1200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школы</a:t>
                      </a:r>
                      <a:r>
                        <a:rPr lang="ru-RU" sz="1200" spc="-5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spc="-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  взаимодействия всех  участников образовательных отношений: соглашения о взаимодействии, классно-семейное проектирование </a:t>
                      </a:r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spc="-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Проектная мастерская,</a:t>
                      </a:r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spc="-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клубы  по интересам</a:t>
                      </a: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https://teacher.vbudushee.ru/</a:t>
                      </a:r>
                      <a:endParaRPr lang="ru-RU" sz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  <a:hlinkClick r:id="rId4"/>
                      </a:endParaRP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200" spc="-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взаимодействие с семьей</a:t>
                      </a: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Предметно-пространственный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компонент: (Пространство)</a:t>
                      </a:r>
                      <a:endParaRPr lang="ru-RU" sz="1200" b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Оборудовано   пространство школы (открытая стена, Шахматная зона, зона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буккроссинга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зона самоопределения). Определено место для работы школьного самоуправления,  центра детских инициатив. Зона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коворкинга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Включение детей в организацию школьного пространства: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Кабинет моей мечты», «Уютный уголок»</a:t>
                      </a:r>
                      <a:endParaRPr lang="ru-RU" sz="12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Событийный дизайн (фотозоны, оформление рекреаций школы)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Ландшафтный дизайн, исследовательский уголок на пришкольном участке,  спортивные уличные комплексы.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Лаборатории по предметам.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Игровые зоны в рекреациях</a:t>
                      </a:r>
                    </a:p>
                  </a:txBody>
                  <a:tcPr marL="38100" marR="38100" marT="25400" marB="25400"/>
                </a:tc>
              </a:tr>
              <a:tr h="1662850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Ресурсное обеспечение</a:t>
                      </a: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грантовых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конкурсах и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проектах в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том числе Фонда</a:t>
                      </a:r>
                      <a:endParaRPr lang="ru-RU" sz="1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Банк образовательных практик</a:t>
                      </a:r>
                      <a:r>
                        <a:rPr lang="ru-RU" sz="1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продуктовой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линейки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Фонда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УМК «Школа возможностей» 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рамках программы Фонда по развитию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ЛП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квалификации отдельных  педагогов 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25400" marB="25400"/>
                </a:tc>
                <a:tc gridSpan="2"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171450" indent="-84138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Поддержка и поощрение инициативы 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84138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Сотрудничество, методическое сопровождение и поддержка кооперации педагогов через использование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деятельностных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форм взаимодействия</a:t>
                      </a:r>
                    </a:p>
                    <a:p>
                      <a:pPr marL="171450" indent="-84138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Мониторинг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анализ образовательной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</a:p>
                    <a:p>
                      <a:pPr marL="171450" indent="-84138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Включенность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  курсовую деятельность на сайте КИПК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25400" marB="25400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38100" marR="38100" marT="19050" marB="19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6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7419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Обновление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деятельности  методической 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службы в рамках развития  ЛРОС школы  направленной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на   изменение компонентов   личностно-развивающей образовательной среды   в МКОУ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Покатеевская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СОШ.</a:t>
            </a:r>
          </a:p>
          <a:p>
            <a:pPr marL="109728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Создание  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Модель личностно  – развивающей образовательной среды  МКОУ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Покатеевская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СОШ  </a:t>
            </a:r>
          </a:p>
          <a:p>
            <a:pPr marL="109728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Актуализировать 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модель внеурочной деятельности  в соответствии с магистральными направлениями Федерального проекта «Школа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» и  УМК «Школа возможностей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109728" indent="0">
              <a:buNone/>
            </a:pP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Установить 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эффективность реализованного проекта для  всех участников образовательных отношений</a:t>
            </a:r>
          </a:p>
          <a:p>
            <a:pPr marL="109728" indent="0">
              <a:buNone/>
            </a:pPr>
            <a:r>
              <a:rPr lang="ru-RU" sz="6400" b="1" dirty="0"/>
              <a:t> </a:t>
            </a:r>
            <a:endParaRPr lang="ru-RU" sz="6400" dirty="0"/>
          </a:p>
          <a:p>
            <a:pPr marL="0" indent="0">
              <a:buNone/>
            </a:pPr>
            <a:r>
              <a:rPr lang="ru-RU" sz="7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7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движущая сила проекта – педагоги, организованные в профессиональные образовательные сообщества, обеспечивающие развитие современных компетенций участников образовательных </a:t>
            </a:r>
            <a:r>
              <a:rPr lang="ru-RU" sz="7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отношений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7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Целевая </a:t>
            </a: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аудитория проекта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: Участники образовательных отношений: обучающиеся, их родители (законные представители), педагоги, администрация школы.</a:t>
            </a:r>
          </a:p>
          <a:p>
            <a:pPr marL="0" indent="0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Цель и задачи проекта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81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5211" y="902065"/>
            <a:ext cx="76940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Обновление деятельности  методической  службы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проходит через создание ПОС, деятельность которых  реализуется через мастерские: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400" b="1" dirty="0" smtClean="0"/>
              <a:t>Мастерская </a:t>
            </a:r>
            <a:r>
              <a:rPr lang="ru-RU" sz="1400" b="1" dirty="0"/>
              <a:t>по формированию  современных </a:t>
            </a:r>
            <a:r>
              <a:rPr lang="ru-RU" sz="1400" b="1" dirty="0" smtClean="0"/>
              <a:t>компетенций </a:t>
            </a:r>
            <a:r>
              <a:rPr lang="ru-RU" sz="1400" b="1" dirty="0"/>
              <a:t>«4К – коммуникабельность,  креативность,  кооперация, критическое мышление</a:t>
            </a:r>
            <a:r>
              <a:rPr lang="ru-RU" sz="1400" b="1" dirty="0" smtClean="0"/>
              <a:t>»  </a:t>
            </a:r>
            <a:endParaRPr lang="ru-RU" sz="1400" b="1" dirty="0"/>
          </a:p>
        </p:txBody>
      </p:sp>
      <p:pic>
        <p:nvPicPr>
          <p:cNvPr id="3" name="Рисунок 2" descr="C:\Users\Директор\Downloads\IMG_20230428_10025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" b="26321"/>
          <a:stretch/>
        </p:blipFill>
        <p:spPr bwMode="auto">
          <a:xfrm>
            <a:off x="268107" y="1917728"/>
            <a:ext cx="4003447" cy="2850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Директор\Downloads\IMG_20230428_10065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1" b="23678"/>
          <a:stretch/>
        </p:blipFill>
        <p:spPr bwMode="auto">
          <a:xfrm>
            <a:off x="4447902" y="1917727"/>
            <a:ext cx="3781697" cy="2941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Директор\Downloads\IMG_20230428_09565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5" r="21452" b="26971"/>
          <a:stretch/>
        </p:blipFill>
        <p:spPr bwMode="auto">
          <a:xfrm>
            <a:off x="2387915" y="4004276"/>
            <a:ext cx="4668611" cy="2749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1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иректор\Downloads\IMG_20230428_11254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8" b="8294"/>
          <a:stretch/>
        </p:blipFill>
        <p:spPr bwMode="auto">
          <a:xfrm>
            <a:off x="274319" y="1371599"/>
            <a:ext cx="4265023" cy="41503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Директор\Downloads\IMG_20230428_10042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0" t="14063" r="-1" b="29807"/>
          <a:stretch/>
        </p:blipFill>
        <p:spPr bwMode="auto">
          <a:xfrm>
            <a:off x="4558935" y="891404"/>
            <a:ext cx="4160520" cy="28445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Директор\Downloads\IMG_20230428_11155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3" b="17067"/>
          <a:stretch/>
        </p:blipFill>
        <p:spPr bwMode="auto">
          <a:xfrm>
            <a:off x="4558935" y="3735978"/>
            <a:ext cx="4382589" cy="2834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94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10834" y="1196754"/>
            <a:ext cx="8072272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998"/>
              </a:spcBef>
              <a:buClr>
                <a:srgbClr val="F69200"/>
              </a:buClr>
              <a:buSzPct val="100000"/>
            </a:pPr>
            <a:r>
              <a:rPr lang="ru-RU" altLang="ru-RU" sz="1600" b="1" cap="all" dirty="0" smtClean="0">
                <a:solidFill>
                  <a:schemeClr val="bg1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ОБЩЕШКОЛЬНЫЙ ПРОЕКТ «РОССИЯ. СОБЫТИЯ И ФАКТЫ» </a:t>
            </a:r>
            <a:endParaRPr lang="ru-RU" altLang="ru-RU" sz="1600" b="1" cap="all" dirty="0">
              <a:solidFill>
                <a:schemeClr val="bg1"/>
              </a:solidFill>
              <a:latin typeface="Microsoft Sans Serif" pitchFamily="34" charset="0"/>
              <a:ea typeface="Fedra Sans Pro Light" charset="0"/>
              <a:cs typeface="Microsoft Sans Serif" pitchFamily="34" charset="0"/>
            </a:endParaRPr>
          </a:p>
        </p:txBody>
      </p:sp>
      <p:pic>
        <p:nvPicPr>
          <p:cNvPr id="25" name="Рисунок 24" descr="C:\Users\1\Desktop\ЦВЕТ\8.jpg"/>
          <p:cNvPicPr/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423746" y="-54741"/>
            <a:ext cx="8720254" cy="1617756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" y="-3725"/>
            <a:ext cx="7761249" cy="6898888"/>
          </a:xfrm>
          <a:prstGeom prst="rect">
            <a:avLst/>
          </a:prstGeom>
        </p:spPr>
      </p:pic>
      <p:sp>
        <p:nvSpPr>
          <p:cNvPr id="26" name="Shape 485"/>
          <p:cNvSpPr>
            <a:spLocks noChangeArrowheads="1"/>
          </p:cNvSpPr>
          <p:nvPr/>
        </p:nvSpPr>
        <p:spPr bwMode="auto">
          <a:xfrm>
            <a:off x="639761" y="413266"/>
            <a:ext cx="7473273" cy="1566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623" rIns="0" bIns="45623"/>
          <a:lstStyle/>
          <a:p>
            <a:pPr>
              <a:spcBef>
                <a:spcPts val="0"/>
              </a:spcBef>
              <a:buClr>
                <a:srgbClr val="F69200"/>
              </a:buClr>
              <a:buSzPct val="100000"/>
            </a:pPr>
            <a:r>
              <a:rPr lang="ru-RU" altLang="ru-RU" sz="1600" b="1" dirty="0" smtClean="0"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МУНИЦИПАЛЬНОЕ КАЗЕННОЕ ОБЩЕОБРАЗОВАТЕЛЬНОЕ УЧРЕЖДЕНИЕ</a:t>
            </a:r>
          </a:p>
          <a:p>
            <a:pPr>
              <a:spcBef>
                <a:spcPts val="0"/>
              </a:spcBef>
              <a:buClr>
                <a:srgbClr val="F69200"/>
              </a:buClr>
              <a:buSzPct val="100000"/>
            </a:pPr>
            <a:r>
              <a:rPr lang="ru-RU" altLang="ru-RU" sz="1600" b="1" dirty="0" smtClean="0"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ПОКАТЕЕВСКАЯ СРЕДНЯЯ ОБЩЕОБРАЗОВАТЕЛЬНАЯ ШКОЛА </a:t>
            </a:r>
          </a:p>
          <a:p>
            <a:pPr algn="r"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altLang="ru-RU" sz="1400" dirty="0" smtClean="0"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 algn="r"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dirty="0" smtClean="0"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</a:p>
          <a:p>
            <a:pPr algn="r">
              <a:lnSpc>
                <a:spcPct val="6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algn="r" fontAlgn="t">
              <a:lnSpc>
                <a:spcPct val="7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marL="456266" indent="-456266" algn="r">
              <a:lnSpc>
                <a:spcPct val="90000"/>
              </a:lnSpc>
              <a:spcBef>
                <a:spcPts val="599"/>
              </a:spcBef>
              <a:buClr>
                <a:srgbClr val="F69200"/>
              </a:buClr>
              <a:buSzPct val="100000"/>
            </a:pPr>
            <a:endParaRPr lang="ru-RU" altLang="ru-RU" sz="12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27" name="Shape 485"/>
          <p:cNvSpPr>
            <a:spLocks noChangeArrowheads="1"/>
          </p:cNvSpPr>
          <p:nvPr/>
        </p:nvSpPr>
        <p:spPr bwMode="auto">
          <a:xfrm>
            <a:off x="5984583" y="986951"/>
            <a:ext cx="2898157" cy="57606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623" rIns="0" bIns="45623"/>
          <a:lstStyle/>
          <a:p>
            <a:pPr algn="r">
              <a:spcBef>
                <a:spcPts val="0"/>
              </a:spcBef>
              <a:buClr>
                <a:srgbClr val="F69200"/>
              </a:buClr>
              <a:buSzPct val="100000"/>
            </a:pPr>
            <a:r>
              <a:rPr lang="ru-RU" altLang="ru-RU" sz="1400" b="1" dirty="0" smtClean="0">
                <a:solidFill>
                  <a:srgbClr val="0070C0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ФЕВРАЛЬ – МАЙ </a:t>
            </a:r>
          </a:p>
          <a:p>
            <a:pPr algn="r">
              <a:spcBef>
                <a:spcPts val="0"/>
              </a:spcBef>
              <a:buClr>
                <a:srgbClr val="F69200"/>
              </a:buClr>
              <a:buSzPct val="100000"/>
            </a:pPr>
            <a:r>
              <a:rPr lang="ru-RU" altLang="ru-RU" sz="3600" b="1" dirty="0" smtClean="0">
                <a:solidFill>
                  <a:srgbClr val="0070C0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2023</a:t>
            </a:r>
            <a:endParaRPr lang="ru-RU" altLang="ru-RU" sz="3600" b="1" dirty="0">
              <a:solidFill>
                <a:srgbClr val="0070C0"/>
              </a:solidFill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altLang="ru-RU" dirty="0" smtClean="0"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dirty="0" smtClean="0"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</a:p>
          <a:p>
            <a:pPr>
              <a:lnSpc>
                <a:spcPct val="6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fontAlgn="t">
              <a:lnSpc>
                <a:spcPct val="7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marL="456266" indent="-456266">
              <a:lnSpc>
                <a:spcPct val="90000"/>
              </a:lnSpc>
              <a:spcBef>
                <a:spcPts val="599"/>
              </a:spcBef>
              <a:buClr>
                <a:srgbClr val="F69200"/>
              </a:buClr>
              <a:buSzPct val="100000"/>
            </a:pPr>
            <a:endParaRPr lang="ru-RU" altLang="ru-RU" sz="12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pic>
        <p:nvPicPr>
          <p:cNvPr id="29" name="Рисунок 28" descr="C:\Users\1\Desktop\ЦВЕТ\8.jpg"/>
          <p:cNvPicPr/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741214" y="2128246"/>
            <a:ext cx="8046894" cy="437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767355" y="2178222"/>
            <a:ext cx="8072272" cy="58169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998"/>
              </a:spcBef>
              <a:buClr>
                <a:srgbClr val="F69200"/>
              </a:buClr>
              <a:buSzPct val="100000"/>
            </a:pPr>
            <a:r>
              <a:rPr lang="ru-RU" altLang="ru-RU" sz="2100" b="1" cap="all" dirty="0" smtClean="0">
                <a:solidFill>
                  <a:schemeClr val="accent2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2. </a:t>
            </a:r>
            <a:r>
              <a:rPr lang="ru-RU" altLang="ru-RU" sz="2100" b="1" cap="all" dirty="0" smtClean="0">
                <a:solidFill>
                  <a:schemeClr val="accent2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Проектная </a:t>
            </a:r>
            <a:r>
              <a:rPr lang="ru-RU" altLang="ru-RU" sz="2100" b="1" cap="all" dirty="0" smtClean="0">
                <a:solidFill>
                  <a:schemeClr val="accent2"/>
                </a:solidFill>
                <a:latin typeface="Microsoft Sans Serif" pitchFamily="34" charset="0"/>
                <a:ea typeface="Fedra Sans Pro Light" charset="0"/>
                <a:cs typeface="Microsoft Sans Serif" pitchFamily="34" charset="0"/>
              </a:rPr>
              <a:t>Мастерская  - ОБЩЕШКОЛЬНЫЙ  ПРОЕКТ «РОССИЯ. СОБЫТИЯ И ФАКТЫ» </a:t>
            </a:r>
            <a:endParaRPr lang="ru-RU" altLang="ru-RU" sz="2100" b="1" cap="all" dirty="0">
              <a:solidFill>
                <a:schemeClr val="accent2"/>
              </a:solidFill>
              <a:latin typeface="Microsoft Sans Serif" pitchFamily="34" charset="0"/>
              <a:ea typeface="Fedra Sans Pro Light" charset="0"/>
              <a:cs typeface="Microsoft Sans Serif" pitchFamily="34" charset="0"/>
            </a:endParaRPr>
          </a:p>
        </p:txBody>
      </p:sp>
      <p:sp>
        <p:nvSpPr>
          <p:cNvPr id="31" name="Shape 485"/>
          <p:cNvSpPr>
            <a:spLocks noChangeArrowheads="1"/>
          </p:cNvSpPr>
          <p:nvPr/>
        </p:nvSpPr>
        <p:spPr bwMode="auto">
          <a:xfrm>
            <a:off x="6062654" y="4169071"/>
            <a:ext cx="2898157" cy="57606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623" rIns="0" bIns="45623"/>
          <a:lstStyle/>
          <a:p>
            <a:pPr>
              <a:lnSpc>
                <a:spcPct val="65000"/>
              </a:lnSpc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sz="1500" b="1" dirty="0" smtClean="0">
                <a:solidFill>
                  <a:schemeClr val="tx1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ГЛАВНЫЕ ЦИФРЫ ПРОЕКТА</a:t>
            </a:r>
            <a:endParaRPr lang="ru-RU" altLang="ru-RU" sz="1500" b="1" dirty="0">
              <a:solidFill>
                <a:schemeClr val="tx1"/>
              </a:solidFill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altLang="ru-RU" dirty="0" smtClean="0">
              <a:solidFill>
                <a:srgbClr val="FF0000"/>
              </a:solidFill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dirty="0" smtClean="0"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</a:p>
          <a:p>
            <a:pPr>
              <a:lnSpc>
                <a:spcPct val="6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fontAlgn="t">
              <a:lnSpc>
                <a:spcPct val="7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marL="456266" indent="-456266">
              <a:lnSpc>
                <a:spcPct val="90000"/>
              </a:lnSpc>
              <a:spcBef>
                <a:spcPts val="599"/>
              </a:spcBef>
              <a:buClr>
                <a:srgbClr val="F69200"/>
              </a:buClr>
              <a:buSzPct val="100000"/>
            </a:pPr>
            <a:endParaRPr lang="ru-RU" altLang="ru-RU" sz="12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32" name="Shape 485"/>
          <p:cNvSpPr>
            <a:spLocks noChangeArrowheads="1"/>
          </p:cNvSpPr>
          <p:nvPr/>
        </p:nvSpPr>
        <p:spPr bwMode="auto">
          <a:xfrm>
            <a:off x="4208051" y="4380467"/>
            <a:ext cx="2106234" cy="57606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623" rIns="0" bIns="45623"/>
          <a:lstStyle/>
          <a:p>
            <a:pPr>
              <a:lnSpc>
                <a:spcPct val="65000"/>
              </a:lnSpc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sz="3600" dirty="0" smtClean="0">
                <a:solidFill>
                  <a:srgbClr val="FF0000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82</a:t>
            </a:r>
            <a:r>
              <a:rPr lang="ru-RU" altLang="ru-RU" sz="3000" dirty="0" smtClean="0">
                <a:solidFill>
                  <a:srgbClr val="F66116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  <a:r>
              <a:rPr lang="ru-RU" altLang="ru-RU" sz="1200" dirty="0" smtClean="0">
                <a:solidFill>
                  <a:schemeClr val="tx1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УЧАСТНИКОВ</a:t>
            </a:r>
            <a:endParaRPr lang="ru-RU" altLang="ru-RU" sz="1200" dirty="0">
              <a:solidFill>
                <a:schemeClr val="tx1"/>
              </a:solidFill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altLang="ru-RU" dirty="0" smtClean="0"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dirty="0" smtClean="0"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</a:p>
          <a:p>
            <a:pPr>
              <a:lnSpc>
                <a:spcPct val="6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fontAlgn="t">
              <a:lnSpc>
                <a:spcPct val="7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marL="456266" indent="-456266">
              <a:lnSpc>
                <a:spcPct val="90000"/>
              </a:lnSpc>
              <a:spcBef>
                <a:spcPts val="599"/>
              </a:spcBef>
              <a:buClr>
                <a:srgbClr val="F69200"/>
              </a:buClr>
              <a:buSzPct val="100000"/>
            </a:pPr>
            <a:endParaRPr lang="ru-RU" altLang="ru-RU" sz="12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33" name="Shape 485"/>
          <p:cNvSpPr>
            <a:spLocks noChangeArrowheads="1"/>
          </p:cNvSpPr>
          <p:nvPr/>
        </p:nvSpPr>
        <p:spPr bwMode="auto">
          <a:xfrm>
            <a:off x="5995351" y="4668499"/>
            <a:ext cx="1350150" cy="30255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623" rIns="0" bIns="45623"/>
          <a:lstStyle/>
          <a:p>
            <a:pPr algn="r">
              <a:lnSpc>
                <a:spcPct val="65000"/>
              </a:lnSpc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sz="3000" dirty="0" smtClean="0">
                <a:solidFill>
                  <a:srgbClr val="FF0000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12</a:t>
            </a:r>
            <a:r>
              <a:rPr lang="ru-RU" altLang="ru-RU" sz="3000" dirty="0" smtClean="0">
                <a:solidFill>
                  <a:srgbClr val="F66116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  <a:r>
              <a:rPr lang="ru-RU" altLang="ru-RU" sz="1200" dirty="0" smtClean="0">
                <a:solidFill>
                  <a:schemeClr val="tx1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КЛАССОВ</a:t>
            </a:r>
            <a:endParaRPr lang="ru-RU" altLang="ru-RU" sz="1200" dirty="0">
              <a:solidFill>
                <a:schemeClr val="tx1"/>
              </a:solidFill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altLang="ru-RU" dirty="0" smtClean="0"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dirty="0" smtClean="0"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</a:p>
          <a:p>
            <a:pPr>
              <a:lnSpc>
                <a:spcPct val="6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fontAlgn="t">
              <a:lnSpc>
                <a:spcPct val="7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marL="456266" indent="-456266">
              <a:lnSpc>
                <a:spcPct val="90000"/>
              </a:lnSpc>
              <a:spcBef>
                <a:spcPts val="599"/>
              </a:spcBef>
              <a:buClr>
                <a:srgbClr val="F69200"/>
              </a:buClr>
              <a:buSzPct val="100000"/>
            </a:pPr>
            <a:endParaRPr lang="ru-RU" altLang="ru-RU" sz="12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34" name="Shape 485"/>
          <p:cNvSpPr>
            <a:spLocks noChangeArrowheads="1"/>
          </p:cNvSpPr>
          <p:nvPr/>
        </p:nvSpPr>
        <p:spPr bwMode="auto">
          <a:xfrm>
            <a:off x="7437958" y="4930355"/>
            <a:ext cx="1444781" cy="43204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623" rIns="0" bIns="45623"/>
          <a:lstStyle/>
          <a:p>
            <a:pPr>
              <a:lnSpc>
                <a:spcPct val="65000"/>
              </a:lnSpc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sz="2700" dirty="0" smtClean="0">
                <a:solidFill>
                  <a:srgbClr val="FF0000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12</a:t>
            </a:r>
            <a:r>
              <a:rPr lang="ru-RU" altLang="ru-RU" sz="2400" dirty="0" smtClean="0">
                <a:solidFill>
                  <a:srgbClr val="0070C0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  <a:r>
              <a:rPr lang="ru-RU" altLang="ru-RU" sz="1200" dirty="0" smtClean="0">
                <a:solidFill>
                  <a:schemeClr val="tx1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ПЕДАГОГОВ</a:t>
            </a:r>
            <a:endParaRPr lang="ru-RU" altLang="ru-RU" sz="1200" dirty="0">
              <a:solidFill>
                <a:schemeClr val="tx1"/>
              </a:solidFill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altLang="ru-RU" sz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65000"/>
              </a:lnSpc>
              <a:spcBef>
                <a:spcPts val="450"/>
              </a:spcBef>
            </a:pPr>
            <a:endParaRPr lang="ru-RU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fontAlgn="t">
              <a:lnSpc>
                <a:spcPct val="75000"/>
              </a:lnSpc>
              <a:spcBef>
                <a:spcPts val="450"/>
              </a:spcBef>
            </a:pPr>
            <a:endParaRPr lang="ru-RU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6266" indent="-456266">
              <a:lnSpc>
                <a:spcPct val="90000"/>
              </a:lnSpc>
              <a:spcBef>
                <a:spcPts val="599"/>
              </a:spcBef>
              <a:buClr>
                <a:srgbClr val="F69200"/>
              </a:buClr>
              <a:buSzPct val="100000"/>
            </a:pPr>
            <a:endParaRPr lang="ru-RU" altLang="ru-RU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5" name="Shape 485"/>
          <p:cNvSpPr>
            <a:spLocks noChangeArrowheads="1"/>
          </p:cNvSpPr>
          <p:nvPr/>
        </p:nvSpPr>
        <p:spPr bwMode="auto">
          <a:xfrm>
            <a:off x="4487055" y="5021220"/>
            <a:ext cx="2080492" cy="43204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623" rIns="0" bIns="45623"/>
          <a:lstStyle/>
          <a:p>
            <a:pPr>
              <a:lnSpc>
                <a:spcPct val="65000"/>
              </a:lnSpc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sz="2300" dirty="0" smtClean="0">
                <a:solidFill>
                  <a:srgbClr val="FF0000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40</a:t>
            </a:r>
            <a:r>
              <a:rPr lang="ru-RU" altLang="ru-RU" sz="2400" dirty="0" smtClean="0">
                <a:solidFill>
                  <a:srgbClr val="0070C0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  <a:r>
              <a:rPr lang="ru-RU" altLang="ru-RU" sz="1200" dirty="0" smtClean="0">
                <a:solidFill>
                  <a:schemeClr val="tx1"/>
                </a:solidFill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КАЛЕНДАРНЫХ ДНЕЙ</a:t>
            </a:r>
            <a:endParaRPr lang="ru-RU" altLang="ru-RU" sz="1200" dirty="0">
              <a:solidFill>
                <a:schemeClr val="tx1"/>
              </a:solidFill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endParaRPr lang="ru-RU" altLang="ru-RU" dirty="0" smtClean="0">
              <a:latin typeface="Microsoft Sans Serif" pitchFamily="34" charset="0"/>
              <a:ea typeface="Fedra Sans Pro Light" panose="020B0303040000020004" pitchFamily="34" charset="0"/>
              <a:cs typeface="Microsoft Sans Serif" pitchFamily="34" charset="0"/>
            </a:endParaRPr>
          </a:p>
          <a:p>
            <a:pPr>
              <a:spcBef>
                <a:spcPts val="450"/>
              </a:spcBef>
              <a:buClr>
                <a:srgbClr val="F69200"/>
              </a:buClr>
              <a:buSzPct val="100000"/>
            </a:pPr>
            <a:r>
              <a:rPr lang="ru-RU" altLang="ru-RU" dirty="0" smtClean="0">
                <a:latin typeface="Microsoft Sans Serif" pitchFamily="34" charset="0"/>
                <a:ea typeface="Fedra Sans Pro Light" panose="020B0303040000020004" pitchFamily="34" charset="0"/>
                <a:cs typeface="Microsoft Sans Serif" pitchFamily="34" charset="0"/>
              </a:rPr>
              <a:t> </a:t>
            </a:r>
          </a:p>
          <a:p>
            <a:pPr>
              <a:lnSpc>
                <a:spcPct val="6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fontAlgn="t">
              <a:lnSpc>
                <a:spcPct val="75000"/>
              </a:lnSpc>
              <a:spcBef>
                <a:spcPts val="450"/>
              </a:spcBef>
            </a:pPr>
            <a:endParaRPr lang="ru-RU" sz="1200" dirty="0">
              <a:latin typeface="Microsoft Sans Serif" pitchFamily="34" charset="0"/>
              <a:cs typeface="Microsoft Sans Serif" pitchFamily="34" charset="0"/>
            </a:endParaRPr>
          </a:p>
          <a:p>
            <a:pPr marL="456266" indent="-456266">
              <a:lnSpc>
                <a:spcPct val="90000"/>
              </a:lnSpc>
              <a:spcBef>
                <a:spcPts val="599"/>
              </a:spcBef>
              <a:buClr>
                <a:srgbClr val="F69200"/>
              </a:buClr>
              <a:buSzPct val="100000"/>
            </a:pPr>
            <a:endParaRPr lang="ru-RU" altLang="ru-RU" sz="12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37" name="Shape 485"/>
          <p:cNvSpPr>
            <a:spLocks noChangeArrowheads="1"/>
          </p:cNvSpPr>
          <p:nvPr/>
        </p:nvSpPr>
        <p:spPr bwMode="auto">
          <a:xfrm>
            <a:off x="4041798" y="5389774"/>
            <a:ext cx="4746311" cy="113557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623" rIns="0" bIns="45623"/>
          <a:lstStyle/>
          <a:p>
            <a:pPr>
              <a:lnSpc>
                <a:spcPct val="80000"/>
              </a:lnSpc>
            </a:pPr>
            <a:r>
              <a:rPr lang="ru-RU" sz="1500" b="1" dirty="0" smtClean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                         </a:t>
            </a:r>
            <a:r>
              <a:rPr lang="ru-RU" sz="15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КЛЮЧЕВАЯ ИДЕЯ ПРОЕКТА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команда ребят 1-11 классов и их классных руководителей  +  воспитанники  детского сада совершает образовательное путешествие во времени, остановки в котором – яркие события, определившие судьбу России</a:t>
            </a:r>
            <a:r>
              <a:rPr lang="ru-RU" sz="12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70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88"/>
            <a:ext cx="9144000" cy="68988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" y="1"/>
            <a:ext cx="91440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и 28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состоялось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проектов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Россия: события и факты»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данного проекта включала в себя события Великой Отечественной Войны.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представлений об исторической судьбе России, становление сознательного оценочного отношения школьников к историческим событиям и явлениям Великой Отечественной Войны.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первом слушание проектов приняли участие самые юные обучающиеся нашей школы (1-4 классы), а так же и ребята детского сада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6" descr="C:\Users\метод кабинет\Desktop\личност.рост\к 9 мая\16826584247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t="28094"/>
          <a:stretch/>
        </p:blipFill>
        <p:spPr bwMode="auto">
          <a:xfrm>
            <a:off x="-8259" y="1858976"/>
            <a:ext cx="3490348" cy="19045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7" descr="C:\Users\метод кабинет\Desktop\личност.рост\к 9 мая\16826584247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5" r="16230"/>
          <a:stretch/>
        </p:blipFill>
        <p:spPr bwMode="auto">
          <a:xfrm>
            <a:off x="3560121" y="1790359"/>
            <a:ext cx="2489896" cy="186821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C:\Users\метод кабинет\Desktop\личност.рост\к 9 мая\16826584247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t="31274"/>
          <a:stretch/>
        </p:blipFill>
        <p:spPr bwMode="auto">
          <a:xfrm>
            <a:off x="6155140" y="1845945"/>
            <a:ext cx="2799340" cy="18126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C:\Users\метод кабинет\Desktop\личност.рост\к 9 мая\168265842469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24256"/>
          <a:stretch/>
        </p:blipFill>
        <p:spPr bwMode="auto">
          <a:xfrm>
            <a:off x="107504" y="4293096"/>
            <a:ext cx="3312368" cy="239304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C:\Users\метод кабинет\Desktop\личност.рост\к 9 мая\168266704548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3685" r="39695" b="13238"/>
          <a:stretch/>
        </p:blipFill>
        <p:spPr bwMode="auto">
          <a:xfrm>
            <a:off x="3419871" y="4437112"/>
            <a:ext cx="2960929" cy="208823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3" descr="C:\Users\метод кабинет\Desktop\личност.рост\к 9 мая\1682658424684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8" r="29956" b="10740"/>
          <a:stretch/>
        </p:blipFill>
        <p:spPr bwMode="auto">
          <a:xfrm>
            <a:off x="6344660" y="4293096"/>
            <a:ext cx="2609820" cy="20162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1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936</TotalTime>
  <Words>1305</Words>
  <Application>Microsoft Office PowerPoint</Application>
  <PresentationFormat>Экран (4:3)</PresentationFormat>
  <Paragraphs>218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Открытая</vt:lpstr>
      <vt:lpstr>Презентация</vt:lpstr>
      <vt:lpstr>Муниципальное казенное общеобразовательное учреждение  Покатеевская средняя общеобразовательная школа  </vt:lpstr>
      <vt:lpstr>Обоснование разработки проекта</vt:lpstr>
      <vt:lpstr>Цель и задачи проекта</vt:lpstr>
      <vt:lpstr>Ключевые способы решения проблемы – крупные изменения  (для каждого компонента ОС по формуле «3+2» ):    </vt:lpstr>
      <vt:lpstr>Цель и задачи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3.Модель личностно  – развивающей образовательной среды  МКОУ Покатеевская СОШ</vt:lpstr>
      <vt:lpstr>Ключевые способы решения проблемы – крупные изменения  (для каждого компонента ОС по формуле «3+2» ):    </vt:lpstr>
      <vt:lpstr> 4. Установлена эффективность реализованного проекта для  всех участников образовательных отношений </vt:lpstr>
      <vt:lpstr>Установлена эффективность реализованного проекта для  всех участников образовательных отношений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Покатеевская СОШ</dc:title>
  <dc:creator>Методкабинет</dc:creator>
  <cp:lastModifiedBy>Директор</cp:lastModifiedBy>
  <cp:revision>56</cp:revision>
  <cp:lastPrinted>2022-11-17T07:19:50Z</cp:lastPrinted>
  <dcterms:created xsi:type="dcterms:W3CDTF">2022-11-17T04:38:05Z</dcterms:created>
  <dcterms:modified xsi:type="dcterms:W3CDTF">2023-09-27T02:37:05Z</dcterms:modified>
</cp:coreProperties>
</file>