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5" r:id="rId4"/>
    <p:sldId id="258" r:id="rId5"/>
    <p:sldId id="260" r:id="rId6"/>
    <p:sldId id="281" r:id="rId7"/>
    <p:sldId id="276" r:id="rId8"/>
    <p:sldId id="275" r:id="rId9"/>
    <p:sldId id="287" r:id="rId10"/>
    <p:sldId id="261" r:id="rId11"/>
    <p:sldId id="263" r:id="rId12"/>
    <p:sldId id="277" r:id="rId13"/>
    <p:sldId id="286" r:id="rId14"/>
    <p:sldId id="262" r:id="rId15"/>
    <p:sldId id="283" r:id="rId16"/>
    <p:sldId id="284" r:id="rId17"/>
    <p:sldId id="279" r:id="rId18"/>
    <p:sldId id="268" r:id="rId19"/>
    <p:sldId id="282" r:id="rId20"/>
    <p:sldId id="280" r:id="rId21"/>
    <p:sldId id="273" r:id="rId2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1">
                  <c:v>широта </c:v>
                </c:pt>
                <c:pt idx="2">
                  <c:v>интенсивность </c:v>
                </c:pt>
                <c:pt idx="3">
                  <c:v>осознаваемость </c:v>
                </c:pt>
                <c:pt idx="4">
                  <c:v>обощенность </c:v>
                </c:pt>
                <c:pt idx="5">
                  <c:v>эмоциональность </c:v>
                </c:pt>
                <c:pt idx="6">
                  <c:v>доминатность </c:v>
                </c:pt>
                <c:pt idx="7">
                  <c:v>когерентность </c:v>
                </c:pt>
                <c:pt idx="8">
                  <c:v>активность </c:v>
                </c:pt>
                <c:pt idx="9">
                  <c:v>мобильность </c:v>
                </c:pt>
                <c:pt idx="10">
                  <c:v>структурированность </c:v>
                </c:pt>
                <c:pt idx="11">
                  <c:v>безопасность </c:v>
                </c:pt>
                <c:pt idx="12">
                  <c:v>устойчивость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1">
                  <c:v>3.7</c:v>
                </c:pt>
                <c:pt idx="2">
                  <c:v>5.0999999999999996</c:v>
                </c:pt>
                <c:pt idx="3">
                  <c:v>4.3</c:v>
                </c:pt>
                <c:pt idx="4">
                  <c:v>5.3</c:v>
                </c:pt>
                <c:pt idx="5">
                  <c:v>7.2</c:v>
                </c:pt>
                <c:pt idx="6">
                  <c:v>6.9</c:v>
                </c:pt>
                <c:pt idx="7">
                  <c:v>4.5</c:v>
                </c:pt>
                <c:pt idx="8">
                  <c:v>4.5999999999999996</c:v>
                </c:pt>
                <c:pt idx="9">
                  <c:v>5.9</c:v>
                </c:pt>
                <c:pt idx="10">
                  <c:v>6.3</c:v>
                </c:pt>
                <c:pt idx="11">
                  <c:v>6.8</c:v>
                </c:pt>
                <c:pt idx="12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49152"/>
        <c:axId val="94496256"/>
      </c:barChart>
      <c:catAx>
        <c:axId val="348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4496256"/>
        <c:crosses val="autoZero"/>
        <c:auto val="1"/>
        <c:lblAlgn val="ctr"/>
        <c:lblOffset val="100"/>
        <c:noMultiLvlLbl val="0"/>
      </c:catAx>
      <c:valAx>
        <c:axId val="9449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49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v>Руководитель/Директор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'!$B$111:$B$122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5.0999999999999996</c:v>
                </c:pt>
                <c:pt idx="2">
                  <c:v>4.4000000000000004</c:v>
                </c:pt>
                <c:pt idx="3">
                  <c:v>5.4</c:v>
                </c:pt>
                <c:pt idx="4">
                  <c:v>7.1</c:v>
                </c:pt>
                <c:pt idx="5">
                  <c:v>7.1</c:v>
                </c:pt>
                <c:pt idx="6">
                  <c:v>4.5</c:v>
                </c:pt>
                <c:pt idx="7">
                  <c:v>4.5</c:v>
                </c:pt>
                <c:pt idx="8">
                  <c:v>6.1</c:v>
                </c:pt>
                <c:pt idx="9">
                  <c:v>6.7</c:v>
                </c:pt>
                <c:pt idx="10">
                  <c:v>7</c:v>
                </c:pt>
                <c:pt idx="11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C-410F-9A96-7EBD41225EDE}"/>
            </c:ext>
          </c:extLst>
        </c:ser>
        <c:ser>
          <c:idx val="1"/>
          <c:order val="1"/>
          <c:tx>
            <c:v>Администрация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'!$C$111:$C$122</c:f>
              <c:numCache>
                <c:formatCode>General</c:formatCode>
                <c:ptCount val="12"/>
                <c:pt idx="0">
                  <c:v>3.9</c:v>
                </c:pt>
                <c:pt idx="1">
                  <c:v>5.2</c:v>
                </c:pt>
                <c:pt idx="2">
                  <c:v>4.5</c:v>
                </c:pt>
                <c:pt idx="3">
                  <c:v>5.3</c:v>
                </c:pt>
                <c:pt idx="4">
                  <c:v>7.3</c:v>
                </c:pt>
                <c:pt idx="5">
                  <c:v>6.9</c:v>
                </c:pt>
                <c:pt idx="6">
                  <c:v>4.5999999999999996</c:v>
                </c:pt>
                <c:pt idx="7">
                  <c:v>4.7</c:v>
                </c:pt>
                <c:pt idx="8">
                  <c:v>5.8</c:v>
                </c:pt>
                <c:pt idx="9">
                  <c:v>6.5</c:v>
                </c:pt>
                <c:pt idx="10">
                  <c:v>6.8</c:v>
                </c:pt>
                <c:pt idx="11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C-410F-9A96-7EBD41225EDE}"/>
            </c:ext>
          </c:extLst>
        </c:ser>
        <c:ser>
          <c:idx val="2"/>
          <c:order val="2"/>
          <c:tx>
            <c:v>Педагоги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'!$D$111:$D$122</c:f>
              <c:numCache>
                <c:formatCode>General</c:formatCode>
                <c:ptCount val="12"/>
                <c:pt idx="0">
                  <c:v>3.7</c:v>
                </c:pt>
                <c:pt idx="1">
                  <c:v>5.0999999999999996</c:v>
                </c:pt>
                <c:pt idx="2">
                  <c:v>4.7</c:v>
                </c:pt>
                <c:pt idx="3">
                  <c:v>5.4</c:v>
                </c:pt>
                <c:pt idx="4">
                  <c:v>7.4</c:v>
                </c:pt>
                <c:pt idx="5">
                  <c:v>6.9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5.9</c:v>
                </c:pt>
                <c:pt idx="9">
                  <c:v>6.1</c:v>
                </c:pt>
                <c:pt idx="10">
                  <c:v>6.9</c:v>
                </c:pt>
                <c:pt idx="1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9C-410F-9A96-7EBD41225EDE}"/>
            </c:ext>
          </c:extLst>
        </c:ser>
        <c:ser>
          <c:idx val="3"/>
          <c:order val="3"/>
          <c:tx>
            <c:v>Родители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'!$E$111:$E$122</c:f>
              <c:numCache>
                <c:formatCode>General</c:formatCode>
                <c:ptCount val="12"/>
                <c:pt idx="0">
                  <c:v>3.7</c:v>
                </c:pt>
                <c:pt idx="1">
                  <c:v>4.9000000000000004</c:v>
                </c:pt>
                <c:pt idx="2">
                  <c:v>3.9</c:v>
                </c:pt>
                <c:pt idx="3">
                  <c:v>5</c:v>
                </c:pt>
                <c:pt idx="4">
                  <c:v>7</c:v>
                </c:pt>
                <c:pt idx="5">
                  <c:v>6.7</c:v>
                </c:pt>
                <c:pt idx="6">
                  <c:v>4.3</c:v>
                </c:pt>
                <c:pt idx="7">
                  <c:v>4.5999999999999996</c:v>
                </c:pt>
                <c:pt idx="8">
                  <c:v>5.8</c:v>
                </c:pt>
                <c:pt idx="9">
                  <c:v>5.9</c:v>
                </c:pt>
                <c:pt idx="10">
                  <c:v>6.6</c:v>
                </c:pt>
                <c:pt idx="11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9C-410F-9A96-7EBD41225EDE}"/>
            </c:ext>
          </c:extLst>
        </c:ser>
        <c:ser>
          <c:idx val="4"/>
          <c:order val="4"/>
          <c:tx>
            <c:v>Ученики/воспитанники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'!$F$111:$F$122</c:f>
              <c:numCache>
                <c:formatCode>General</c:formatCode>
                <c:ptCount val="12"/>
                <c:pt idx="0">
                  <c:v>3.4</c:v>
                </c:pt>
                <c:pt idx="1">
                  <c:v>5</c:v>
                </c:pt>
                <c:pt idx="2">
                  <c:v>4</c:v>
                </c:pt>
                <c:pt idx="3">
                  <c:v>5.2</c:v>
                </c:pt>
                <c:pt idx="4">
                  <c:v>7.2</c:v>
                </c:pt>
                <c:pt idx="5">
                  <c:v>6.8</c:v>
                </c:pt>
                <c:pt idx="6">
                  <c:v>4.5</c:v>
                </c:pt>
                <c:pt idx="7">
                  <c:v>4.8</c:v>
                </c:pt>
                <c:pt idx="8">
                  <c:v>6</c:v>
                </c:pt>
                <c:pt idx="9">
                  <c:v>6.1</c:v>
                </c:pt>
                <c:pt idx="10">
                  <c:v>6.7</c:v>
                </c:pt>
                <c:pt idx="11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9C-410F-9A96-7EBD41225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19104"/>
        <c:axId val="31924992"/>
      </c:radarChart>
      <c:catAx>
        <c:axId val="3191910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1924992"/>
        <c:crosses val="autoZero"/>
        <c:auto val="1"/>
        <c:lblAlgn val="ctr"/>
        <c:lblOffset val="100"/>
        <c:noMultiLvlLbl val="0"/>
      </c:catAx>
      <c:valAx>
        <c:axId val="3192499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1919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7862105825761626E-2"/>
          <c:y val="0.13392317017915528"/>
          <c:w val="0.95029177205334636"/>
          <c:h val="0.5467606935991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1">
                  <c:v>широта </c:v>
                </c:pt>
                <c:pt idx="2">
                  <c:v>интенсивность </c:v>
                </c:pt>
                <c:pt idx="3">
                  <c:v>осознаваемость </c:v>
                </c:pt>
                <c:pt idx="4">
                  <c:v>обощенность </c:v>
                </c:pt>
                <c:pt idx="5">
                  <c:v>эмоциональность </c:v>
                </c:pt>
                <c:pt idx="6">
                  <c:v>доминатность </c:v>
                </c:pt>
                <c:pt idx="7">
                  <c:v>когерентность </c:v>
                </c:pt>
                <c:pt idx="8">
                  <c:v>активность </c:v>
                </c:pt>
                <c:pt idx="9">
                  <c:v>мобильность </c:v>
                </c:pt>
                <c:pt idx="10">
                  <c:v>структурированность </c:v>
                </c:pt>
                <c:pt idx="11">
                  <c:v>безопасность </c:v>
                </c:pt>
                <c:pt idx="12">
                  <c:v>устойчивость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1">
                  <c:v>3.7</c:v>
                </c:pt>
                <c:pt idx="2">
                  <c:v>5.0999999999999996</c:v>
                </c:pt>
                <c:pt idx="3">
                  <c:v>4.3</c:v>
                </c:pt>
                <c:pt idx="4">
                  <c:v>5.3</c:v>
                </c:pt>
                <c:pt idx="5">
                  <c:v>7.2</c:v>
                </c:pt>
                <c:pt idx="6">
                  <c:v>6.9</c:v>
                </c:pt>
                <c:pt idx="7">
                  <c:v>4.5</c:v>
                </c:pt>
                <c:pt idx="8">
                  <c:v>4.5999999999999996</c:v>
                </c:pt>
                <c:pt idx="9">
                  <c:v>5.9</c:v>
                </c:pt>
                <c:pt idx="10">
                  <c:v>6.3</c:v>
                </c:pt>
                <c:pt idx="11">
                  <c:v>6.8</c:v>
                </c:pt>
                <c:pt idx="12">
                  <c:v>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1">
                  <c:v>широта </c:v>
                </c:pt>
                <c:pt idx="2">
                  <c:v>интенсивность </c:v>
                </c:pt>
                <c:pt idx="3">
                  <c:v>осознаваемость </c:v>
                </c:pt>
                <c:pt idx="4">
                  <c:v>обощенность </c:v>
                </c:pt>
                <c:pt idx="5">
                  <c:v>эмоциональность </c:v>
                </c:pt>
                <c:pt idx="6">
                  <c:v>доминатность </c:v>
                </c:pt>
                <c:pt idx="7">
                  <c:v>когерентность </c:v>
                </c:pt>
                <c:pt idx="8">
                  <c:v>активность </c:v>
                </c:pt>
                <c:pt idx="9">
                  <c:v>мобильность </c:v>
                </c:pt>
                <c:pt idx="10">
                  <c:v>структурированность </c:v>
                </c:pt>
                <c:pt idx="11">
                  <c:v>безопасность </c:v>
                </c:pt>
                <c:pt idx="12">
                  <c:v>устойчивость 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1">
                  <c:v>5.5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6.5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68448"/>
        <c:axId val="56169984"/>
      </c:barChart>
      <c:catAx>
        <c:axId val="5616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6169984"/>
        <c:crosses val="autoZero"/>
        <c:auto val="1"/>
        <c:lblAlgn val="ctr"/>
        <c:lblOffset val="100"/>
        <c:noMultiLvlLbl val="0"/>
      </c:catAx>
      <c:valAx>
        <c:axId val="5616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16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BB7AD-6EC8-4CFD-ADBD-43C7B077E3E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7013B-A561-4CD2-970A-F538A5F7C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2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3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3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3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953"/>
            <a:ext cx="9144000" cy="5137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6022" y="892555"/>
            <a:ext cx="6248400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63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299" y="1769110"/>
            <a:ext cx="803592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1761" y="1931288"/>
            <a:ext cx="5833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4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4000" spc="29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4000" spc="38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4000" spc="40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4000" spc="19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4000" spc="25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4000" spc="38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4000" spc="360" dirty="0">
                <a:solidFill>
                  <a:srgbClr val="FFFFFF"/>
                </a:solidFill>
                <a:latin typeface="Tahoma"/>
                <a:cs typeface="Tahoma"/>
              </a:rPr>
              <a:t>ИЯ</a:t>
            </a:r>
            <a:r>
              <a:rPr sz="4000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6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4000" spc="26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4000" spc="3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4000" spc="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4000" spc="9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4000" spc="11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8061" y="3884777"/>
            <a:ext cx="170116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16.11.2022</a:t>
            </a:r>
          </a:p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lang="ru-RU" spc="-1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с.Покатеево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3181350"/>
            <a:ext cx="4223385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130" dirty="0" smtClean="0">
                <a:solidFill>
                  <a:srgbClr val="FFFFFF"/>
                </a:solidFill>
                <a:latin typeface="Trebuchet MS"/>
                <a:cs typeface="Trebuchet MS"/>
              </a:rPr>
              <a:t>Проектная команда</a:t>
            </a:r>
            <a:endParaRPr sz="2000" dirty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ru-RU" sz="2000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МКОУ </a:t>
            </a:r>
            <a:r>
              <a:rPr lang="ru-RU" sz="2000" spc="6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Покатеевская</a:t>
            </a:r>
            <a:r>
              <a:rPr lang="ru-RU" sz="2000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 СОШ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С.П. </a:t>
            </a:r>
            <a:r>
              <a:rPr lang="ru-RU" sz="1400" spc="6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Кармышова</a:t>
            </a:r>
            <a:r>
              <a:rPr lang="ru-RU" sz="1400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 – директор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О.В. </a:t>
            </a:r>
            <a:r>
              <a:rPr lang="ru-RU" sz="1400" spc="6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Загарина</a:t>
            </a:r>
            <a:r>
              <a:rPr lang="ru-RU" sz="1400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 – заместитель директора по УВР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О.А. Сергеева – педагог-организатор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Л.Н. Носова – педагог-психолог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О.Н. Панасюк – социальный педагог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4" t="43499" r="18351" b="31702"/>
          <a:stretch/>
        </p:blipFill>
        <p:spPr bwMode="auto">
          <a:xfrm>
            <a:off x="7162800" y="666750"/>
            <a:ext cx="193115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7733" y="549909"/>
            <a:ext cx="62871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220" dirty="0"/>
              <a:t>КЛ</a:t>
            </a:r>
            <a:r>
              <a:rPr sz="2400" spc="305" dirty="0"/>
              <a:t>Ю</a:t>
            </a:r>
            <a:r>
              <a:rPr sz="2400" spc="204" dirty="0"/>
              <a:t>ЧЕВ</a:t>
            </a:r>
            <a:r>
              <a:rPr sz="2400" spc="220" dirty="0"/>
              <a:t>А</a:t>
            </a:r>
            <a:r>
              <a:rPr sz="2400" spc="225" dirty="0"/>
              <a:t>Я</a:t>
            </a:r>
            <a:r>
              <a:rPr sz="2400" spc="-275" dirty="0"/>
              <a:t> </a:t>
            </a:r>
            <a:r>
              <a:rPr sz="2400" spc="270" dirty="0"/>
              <a:t>ПРОБЛЕМА</a:t>
            </a:r>
            <a:r>
              <a:rPr sz="2400" spc="-275" dirty="0"/>
              <a:t> </a:t>
            </a:r>
            <a:r>
              <a:rPr sz="2400" spc="165" dirty="0"/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0533" y="1123950"/>
            <a:ext cx="8830945" cy="1103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0" algn="ctr">
              <a:lnSpc>
                <a:spcPct val="100000"/>
              </a:lnSpc>
              <a:spcBef>
                <a:spcPts val="100"/>
              </a:spcBef>
            </a:pPr>
            <a:r>
              <a:rPr lang="ru-RU" sz="1400" i="1" spc="-5" dirty="0" smtClean="0">
                <a:cs typeface="Calibri"/>
              </a:rPr>
              <a:t>Низкое значение </a:t>
            </a:r>
            <a:r>
              <a:rPr lang="ru-RU" sz="1400" i="1" spc="25" dirty="0" smtClean="0">
                <a:cs typeface="Calibri"/>
              </a:rPr>
              <a:t> </a:t>
            </a:r>
            <a:r>
              <a:rPr lang="ru-RU" sz="1400" i="1" spc="25" dirty="0" smtClean="0">
                <a:solidFill>
                  <a:srgbClr val="FF0000"/>
                </a:solidFill>
                <a:cs typeface="Calibri"/>
              </a:rPr>
              <a:t>технологической</a:t>
            </a:r>
            <a:r>
              <a:rPr lang="ru-RU" sz="1400" i="1" spc="25" dirty="0" smtClean="0">
                <a:cs typeface="Calibri"/>
              </a:rPr>
              <a:t> и </a:t>
            </a:r>
            <a:r>
              <a:rPr lang="ru-RU" sz="1400" i="1" spc="25" dirty="0" smtClean="0">
                <a:solidFill>
                  <a:srgbClr val="FF0000"/>
                </a:solidFill>
                <a:cs typeface="Calibri"/>
              </a:rPr>
              <a:t>социальной</a:t>
            </a:r>
            <a:r>
              <a:rPr lang="ru-RU" sz="1400" i="1" spc="25" dirty="0" smtClean="0">
                <a:cs typeface="Calibri"/>
              </a:rPr>
              <a:t> среды </a:t>
            </a:r>
            <a:r>
              <a:rPr lang="ru-RU" sz="1400" i="1" spc="-10" dirty="0" smtClean="0">
                <a:cs typeface="Calibri"/>
              </a:rPr>
              <a:t>определённых</a:t>
            </a:r>
            <a:r>
              <a:rPr lang="ru-RU" sz="1400" i="1" spc="5" dirty="0" smtClean="0">
                <a:cs typeface="Calibri"/>
              </a:rPr>
              <a:t> </a:t>
            </a:r>
            <a:r>
              <a:rPr lang="ru-RU" sz="1400" i="1" spc="-10" dirty="0" smtClean="0">
                <a:cs typeface="Calibri"/>
              </a:rPr>
              <a:t>характеристиками </a:t>
            </a:r>
            <a:r>
              <a:rPr lang="ru-RU" sz="1400" i="1" spc="-5" dirty="0" smtClean="0">
                <a:cs typeface="Calibri"/>
              </a:rPr>
              <a:t> </a:t>
            </a:r>
            <a:r>
              <a:rPr lang="ru-RU" sz="1400" i="1" spc="-5" dirty="0">
                <a:cs typeface="Calibri"/>
              </a:rPr>
              <a:t>ЛРОС </a:t>
            </a:r>
            <a:r>
              <a:rPr lang="ru-RU" sz="1400" b="1" i="1" spc="-10" dirty="0" smtClean="0">
                <a:cs typeface="Calibri"/>
              </a:rPr>
              <a:t> </a:t>
            </a:r>
          </a:p>
          <a:p>
            <a:pPr marL="12065" marR="5080" indent="-635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i="1" spc="-5" dirty="0" smtClean="0">
                <a:cs typeface="Calibri"/>
              </a:rPr>
              <a:t>невысокий </a:t>
            </a:r>
            <a:r>
              <a:rPr lang="ru-RU" sz="1400" b="1" i="1" dirty="0" smtClean="0">
                <a:cs typeface="Calibri"/>
              </a:rPr>
              <a:t> </a:t>
            </a:r>
            <a:r>
              <a:rPr lang="ru-RU" sz="1400" b="1" i="1" spc="-5" dirty="0">
                <a:cs typeface="Calibri"/>
              </a:rPr>
              <a:t>уровень</a:t>
            </a:r>
            <a:r>
              <a:rPr lang="ru-RU" sz="1400" b="1" i="1" spc="-15" dirty="0">
                <a:cs typeface="Calibri"/>
              </a:rPr>
              <a:t> </a:t>
            </a:r>
            <a:r>
              <a:rPr lang="ru-RU" sz="1400" dirty="0" smtClean="0"/>
              <a:t>широты, когерентности, социальной активности, </a:t>
            </a:r>
            <a:r>
              <a:rPr lang="ru-RU" sz="1400" dirty="0" err="1" smtClean="0"/>
              <a:t>осознаваемости</a:t>
            </a:r>
            <a:r>
              <a:rPr lang="ru-RU" sz="1400" dirty="0" smtClean="0"/>
              <a:t> </a:t>
            </a:r>
            <a:r>
              <a:rPr lang="ru-RU" sz="1400" b="1" i="1" spc="5" dirty="0" smtClean="0">
                <a:cs typeface="Calibri"/>
              </a:rPr>
              <a:t>ОС</a:t>
            </a:r>
            <a:r>
              <a:rPr lang="ru-RU" sz="1400" i="1" spc="5" dirty="0">
                <a:cs typeface="Calibri"/>
              </a:rPr>
              <a:t>,</a:t>
            </a:r>
            <a:r>
              <a:rPr lang="ru-RU" sz="1400" i="1" spc="-45" dirty="0" smtClean="0">
                <a:cs typeface="Calibri"/>
              </a:rPr>
              <a:t>  что </a:t>
            </a:r>
            <a:r>
              <a:rPr lang="ru-RU" sz="1400" i="1" dirty="0" smtClean="0">
                <a:cs typeface="Calibri"/>
              </a:rPr>
              <a:t>не</a:t>
            </a:r>
            <a:r>
              <a:rPr lang="ru-RU" sz="1400" i="1" spc="-15" dirty="0" smtClean="0">
                <a:cs typeface="Calibri"/>
              </a:rPr>
              <a:t> </a:t>
            </a:r>
            <a:r>
              <a:rPr lang="ru-RU" sz="1400" i="1" dirty="0">
                <a:cs typeface="Calibri"/>
              </a:rPr>
              <a:t>в</a:t>
            </a:r>
            <a:endParaRPr lang="ru-RU" sz="1400" dirty="0">
              <a:cs typeface="Calibri"/>
            </a:endParaRPr>
          </a:p>
          <a:p>
            <a:pPr marL="47625" marR="46355" algn="ctr">
              <a:lnSpc>
                <a:spcPct val="99600"/>
              </a:lnSpc>
              <a:spcBef>
                <a:spcPts val="10"/>
              </a:spcBef>
            </a:pPr>
            <a:r>
              <a:rPr lang="ru-RU" sz="1400" i="1" spc="-10" dirty="0">
                <a:cs typeface="Calibri"/>
              </a:rPr>
              <a:t>полной</a:t>
            </a:r>
            <a:r>
              <a:rPr lang="ru-RU" sz="1400" i="1" spc="10" dirty="0">
                <a:cs typeface="Calibri"/>
              </a:rPr>
              <a:t> </a:t>
            </a:r>
            <a:r>
              <a:rPr lang="ru-RU" sz="1400" i="1" spc="-5" dirty="0">
                <a:cs typeface="Calibri"/>
              </a:rPr>
              <a:t>мере</a:t>
            </a:r>
            <a:r>
              <a:rPr lang="ru-RU" sz="1400" i="1" spc="15" dirty="0">
                <a:cs typeface="Calibri"/>
              </a:rPr>
              <a:t> </a:t>
            </a:r>
            <a:r>
              <a:rPr lang="ru-RU" sz="1400" i="1" spc="-5" dirty="0">
                <a:cs typeface="Calibri"/>
              </a:rPr>
              <a:t>обеспечивает</a:t>
            </a:r>
            <a:r>
              <a:rPr lang="ru-RU" sz="1400" i="1" spc="-10" dirty="0">
                <a:cs typeface="Calibri"/>
              </a:rPr>
              <a:t> </a:t>
            </a:r>
            <a:r>
              <a:rPr lang="ru-RU" sz="1400" i="1" spc="-5" dirty="0">
                <a:cs typeface="Calibri"/>
              </a:rPr>
              <a:t>развитие</a:t>
            </a:r>
            <a:r>
              <a:rPr lang="ru-RU" sz="1400" i="1" spc="10" dirty="0">
                <a:cs typeface="Calibri"/>
              </a:rPr>
              <a:t> </a:t>
            </a:r>
            <a:r>
              <a:rPr lang="ru-RU" sz="1400" i="1" dirty="0">
                <a:cs typeface="Calibri"/>
              </a:rPr>
              <a:t>и</a:t>
            </a:r>
            <a:r>
              <a:rPr lang="ru-RU" sz="1400" i="1" spc="5" dirty="0">
                <a:cs typeface="Calibri"/>
              </a:rPr>
              <a:t> </a:t>
            </a:r>
            <a:r>
              <a:rPr lang="ru-RU" sz="1400" i="1" spc="-5" dirty="0">
                <a:cs typeface="Calibri"/>
              </a:rPr>
              <a:t>устойчивость </a:t>
            </a:r>
            <a:r>
              <a:rPr lang="ru-RU" sz="1400" i="1" spc="-525" dirty="0">
                <a:cs typeface="Calibri"/>
              </a:rPr>
              <a:t> </a:t>
            </a:r>
            <a:r>
              <a:rPr lang="ru-RU" sz="1400" i="1" spc="-5" dirty="0" smtClean="0">
                <a:cs typeface="Calibri"/>
              </a:rPr>
              <a:t>инновационных</a:t>
            </a:r>
            <a:r>
              <a:rPr lang="ru-RU" sz="1400" i="1" dirty="0" smtClean="0">
                <a:cs typeface="Calibri"/>
              </a:rPr>
              <a:t> </a:t>
            </a:r>
            <a:r>
              <a:rPr lang="ru-RU" sz="1400" i="1" spc="-5" dirty="0" smtClean="0">
                <a:cs typeface="Calibri"/>
              </a:rPr>
              <a:t>процессов  </a:t>
            </a:r>
            <a:r>
              <a:rPr lang="ru-RU" sz="1400" i="1" spc="-5" dirty="0">
                <a:cs typeface="Calibri"/>
              </a:rPr>
              <a:t>в</a:t>
            </a:r>
            <a:r>
              <a:rPr lang="ru-RU" sz="1400" i="1" spc="-5" dirty="0" smtClean="0">
                <a:cs typeface="Calibri"/>
              </a:rPr>
              <a:t> школе,</a:t>
            </a:r>
            <a:r>
              <a:rPr lang="ru-RU" sz="1400" i="1" spc="5" dirty="0" smtClean="0">
                <a:cs typeface="Calibri"/>
              </a:rPr>
              <a:t>  </a:t>
            </a:r>
            <a:r>
              <a:rPr lang="ru-RU" sz="1400" i="1" spc="5" dirty="0" smtClean="0">
                <a:solidFill>
                  <a:srgbClr val="00B0F0"/>
                </a:solidFill>
                <a:cs typeface="Calibri"/>
              </a:rPr>
              <a:t>сокращаются </a:t>
            </a:r>
            <a:r>
              <a:rPr lang="ru-RU" sz="1400" i="1" spc="-5" dirty="0" smtClean="0">
                <a:solidFill>
                  <a:srgbClr val="00B0F0"/>
                </a:solidFill>
                <a:cs typeface="Calibri"/>
              </a:rPr>
              <a:t>возможности</a:t>
            </a:r>
            <a:r>
              <a:rPr lang="ru-RU" sz="1400" i="1" spc="15" dirty="0" smtClean="0">
                <a:solidFill>
                  <a:srgbClr val="00B0F0"/>
                </a:solidFill>
                <a:cs typeface="Calibri"/>
              </a:rPr>
              <a:t> </a:t>
            </a:r>
            <a:r>
              <a:rPr lang="ru-RU" sz="1400" i="1" dirty="0">
                <a:solidFill>
                  <a:srgbClr val="00B0F0"/>
                </a:solidFill>
                <a:cs typeface="Calibri"/>
              </a:rPr>
              <a:t>по </a:t>
            </a:r>
            <a:r>
              <a:rPr lang="ru-RU" sz="1400" i="1" spc="5" dirty="0">
                <a:solidFill>
                  <a:srgbClr val="00B0F0"/>
                </a:solidFill>
                <a:cs typeface="Calibri"/>
              </a:rPr>
              <a:t> </a:t>
            </a:r>
            <a:r>
              <a:rPr lang="ru-RU" sz="1400" i="1" spc="-5" dirty="0">
                <a:solidFill>
                  <a:srgbClr val="00B0F0"/>
                </a:solidFill>
                <a:cs typeface="Calibri"/>
              </a:rPr>
              <a:t>развитию</a:t>
            </a:r>
            <a:r>
              <a:rPr lang="ru-RU" sz="1400" i="1" spc="-10" dirty="0">
                <a:solidFill>
                  <a:srgbClr val="00B0F0"/>
                </a:solidFill>
                <a:cs typeface="Calibri"/>
              </a:rPr>
              <a:t> </a:t>
            </a:r>
            <a:r>
              <a:rPr lang="ru-RU" sz="1400" i="1" dirty="0">
                <a:solidFill>
                  <a:srgbClr val="00B0F0"/>
                </a:solidFill>
                <a:cs typeface="Calibri"/>
              </a:rPr>
              <a:t>у</a:t>
            </a:r>
            <a:r>
              <a:rPr lang="ru-RU" sz="1400" i="1" spc="-15" dirty="0">
                <a:solidFill>
                  <a:srgbClr val="00B0F0"/>
                </a:solidFill>
                <a:cs typeface="Calibri"/>
              </a:rPr>
              <a:t> </a:t>
            </a:r>
            <a:r>
              <a:rPr lang="ru-RU" sz="1400" i="1" spc="-10" dirty="0" smtClean="0">
                <a:solidFill>
                  <a:srgbClr val="00B0F0"/>
                </a:solidFill>
                <a:cs typeface="Calibri"/>
              </a:rPr>
              <a:t>обучающихся современных</a:t>
            </a:r>
            <a:r>
              <a:rPr lang="ru-RU" sz="1400" i="1" spc="-20" dirty="0" smtClean="0">
                <a:solidFill>
                  <a:srgbClr val="00B0F0"/>
                </a:solidFill>
                <a:cs typeface="Calibri"/>
              </a:rPr>
              <a:t> </a:t>
            </a:r>
            <a:r>
              <a:rPr lang="ru-RU" sz="1400" i="1" spc="-10" dirty="0" smtClean="0">
                <a:solidFill>
                  <a:srgbClr val="00B0F0"/>
                </a:solidFill>
                <a:cs typeface="Calibri"/>
              </a:rPr>
              <a:t>компетенций</a:t>
            </a:r>
            <a:r>
              <a:rPr lang="ru-RU" sz="1400" i="1" spc="-10" dirty="0">
                <a:solidFill>
                  <a:srgbClr val="00B0F0"/>
                </a:solidFill>
                <a:cs typeface="Calibri"/>
              </a:rPr>
              <a:t> </a:t>
            </a:r>
            <a:r>
              <a:rPr lang="ru-RU" sz="1400" i="1" spc="-10" dirty="0" smtClean="0">
                <a:solidFill>
                  <a:srgbClr val="00B0F0"/>
                </a:solidFill>
                <a:cs typeface="Calibri"/>
              </a:rPr>
              <a:t>и  </a:t>
            </a:r>
            <a:r>
              <a:rPr lang="ru-RU" sz="1400" i="1" dirty="0" smtClean="0">
                <a:solidFill>
                  <a:srgbClr val="00B0F0"/>
                </a:solidFill>
              </a:rPr>
              <a:t>раскрытия </a:t>
            </a:r>
            <a:r>
              <a:rPr lang="ru-RU" sz="1400" i="1" dirty="0">
                <a:solidFill>
                  <a:srgbClr val="00B0F0"/>
                </a:solidFill>
              </a:rPr>
              <a:t>личностного потенциала </a:t>
            </a:r>
            <a:r>
              <a:rPr lang="ru-RU" sz="1400" i="1" dirty="0" smtClean="0">
                <a:solidFill>
                  <a:srgbClr val="00B0F0"/>
                </a:solidFill>
              </a:rPr>
              <a:t>участников образовательных отношений. </a:t>
            </a:r>
            <a:r>
              <a:rPr lang="ru-RU" sz="1400" i="1" dirty="0" smtClean="0">
                <a:solidFill>
                  <a:srgbClr val="FF0000"/>
                </a:solidFill>
              </a:rPr>
              <a:t>Сократить но оставить смысл </a:t>
            </a:r>
            <a:endParaRPr lang="ru-RU" sz="1400" i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162" y="2495550"/>
            <a:ext cx="46753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Недостаточные условия для развития ЛП </a:t>
            </a:r>
          </a:p>
          <a:p>
            <a:pPr algn="ctr"/>
            <a:r>
              <a:rPr lang="ru-RU" dirty="0" smtClean="0"/>
              <a:t>всех участников </a:t>
            </a:r>
            <a:r>
              <a:rPr lang="ru-RU" dirty="0" err="1" smtClean="0"/>
              <a:t>образов.отношений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(невысокий уровень </a:t>
            </a:r>
            <a:r>
              <a:rPr lang="ru-RU" dirty="0"/>
              <a:t>широты, когерентности, </a:t>
            </a:r>
            <a:endParaRPr lang="ru-RU" dirty="0" smtClean="0"/>
          </a:p>
          <a:p>
            <a:pPr algn="ctr"/>
            <a:r>
              <a:rPr lang="ru-RU" dirty="0" smtClean="0"/>
              <a:t>социальной </a:t>
            </a:r>
            <a:r>
              <a:rPr lang="ru-RU" dirty="0"/>
              <a:t>активности, </a:t>
            </a:r>
            <a:r>
              <a:rPr lang="ru-RU" dirty="0" err="1" smtClean="0"/>
              <a:t>осознаваемости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38150"/>
            <a:ext cx="34309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225" dirty="0"/>
              <a:t>ЦЕЛИ</a:t>
            </a:r>
            <a:r>
              <a:rPr sz="2400" spc="-265" dirty="0"/>
              <a:t> </a:t>
            </a:r>
            <a:r>
              <a:rPr sz="2400" spc="165" dirty="0" smtClean="0"/>
              <a:t>ПРОЕКТА</a:t>
            </a:r>
            <a:endParaRPr sz="2400" spc="-290" dirty="0"/>
          </a:p>
        </p:txBody>
      </p:sp>
      <p:sp>
        <p:nvSpPr>
          <p:cNvPr id="3" name="object 3"/>
          <p:cNvSpPr txBox="1"/>
          <p:nvPr/>
        </p:nvSpPr>
        <p:spPr>
          <a:xfrm>
            <a:off x="106680" y="1200150"/>
            <a:ext cx="8991600" cy="365035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8450" marR="5080" lvl="1" indent="-285750" algn="ctr">
              <a:spcBef>
                <a:spcPts val="60"/>
              </a:spcBef>
              <a:buFont typeface="Wingdings" pitchFamily="2" charset="2"/>
              <a:buChar char="ü"/>
            </a:pPr>
            <a:r>
              <a:rPr lang="ru-RU" dirty="0"/>
              <a:t>Развитие новых возможностей  </a:t>
            </a:r>
            <a:r>
              <a:rPr lang="ru-RU" dirty="0" smtClean="0"/>
              <a:t>ЛРОС </a:t>
            </a:r>
            <a:r>
              <a:rPr lang="ru-RU" spc="-5" dirty="0" smtClean="0">
                <a:cs typeface="Calibri"/>
              </a:rPr>
              <a:t>(</a:t>
            </a:r>
            <a:r>
              <a:rPr lang="ru-RU" spc="-5" dirty="0">
                <a:cs typeface="Calibri"/>
              </a:rPr>
              <a:t>пространственный,  технологический и социальный </a:t>
            </a:r>
            <a:r>
              <a:rPr lang="ru-RU" spc="-5" dirty="0" smtClean="0">
                <a:cs typeface="Calibri"/>
              </a:rPr>
              <a:t>компонент)</a:t>
            </a:r>
            <a:r>
              <a:rPr lang="ru-RU" dirty="0" smtClean="0">
                <a:cs typeface="Calibri"/>
              </a:rPr>
              <a:t> </a:t>
            </a:r>
            <a:r>
              <a:rPr lang="ru-RU" dirty="0" smtClean="0"/>
              <a:t>для </a:t>
            </a:r>
            <a:r>
              <a:rPr lang="ru-RU" dirty="0"/>
              <a:t>совершенствования личностного потенциала всех участников образовательных </a:t>
            </a:r>
            <a:r>
              <a:rPr lang="ru-RU" dirty="0" smtClean="0"/>
              <a:t>отношений:</a:t>
            </a:r>
            <a:endParaRPr lang="ru-RU" spc="-5" dirty="0">
              <a:solidFill>
                <a:srgbClr val="FF0000"/>
              </a:solidFill>
              <a:cs typeface="Calibri"/>
            </a:endParaRPr>
          </a:p>
          <a:p>
            <a:pPr marL="671513" marR="323850" lvl="1" indent="-46038">
              <a:lnSpc>
                <a:spcPct val="100000"/>
              </a:lnSpc>
              <a:buFont typeface="Wingdings"/>
              <a:buChar char=""/>
              <a:tabLst>
                <a:tab pos="672465" algn="l"/>
                <a:tab pos="673100" algn="l"/>
              </a:tabLst>
            </a:pPr>
            <a:r>
              <a:rPr lang="ru-RU" spc="-5" dirty="0" smtClean="0">
                <a:solidFill>
                  <a:srgbClr val="FF0000"/>
                </a:solidFill>
                <a:cs typeface="Calibri"/>
              </a:rPr>
              <a:t>Развитие </a:t>
            </a:r>
            <a:r>
              <a:rPr lang="ru-RU" spc="-5" dirty="0" err="1" smtClean="0">
                <a:solidFill>
                  <a:srgbClr val="FF0000"/>
                </a:solidFill>
                <a:cs typeface="Calibri"/>
              </a:rPr>
              <a:t>ПОСов</a:t>
            </a:r>
            <a:r>
              <a:rPr lang="ru-RU" spc="-5" dirty="0" smtClean="0">
                <a:solidFill>
                  <a:srgbClr val="FF0000"/>
                </a:solidFill>
                <a:cs typeface="Calibri"/>
              </a:rPr>
              <a:t> для педагогов</a:t>
            </a:r>
          </a:p>
          <a:p>
            <a:pPr marL="671513" marR="323850" lvl="1" indent="-46038">
              <a:lnSpc>
                <a:spcPct val="100000"/>
              </a:lnSpc>
              <a:buFont typeface="Wingdings"/>
              <a:buChar char=""/>
              <a:tabLst>
                <a:tab pos="672465" algn="l"/>
                <a:tab pos="673100" algn="l"/>
              </a:tabLst>
            </a:pPr>
            <a:r>
              <a:rPr lang="ru-RU" spc="-5" dirty="0" smtClean="0">
                <a:solidFill>
                  <a:srgbClr val="FF0000"/>
                </a:solidFill>
                <a:cs typeface="Calibri"/>
              </a:rPr>
              <a:t>Для обучающихся изменение уклада школьной жизни</a:t>
            </a:r>
          </a:p>
          <a:p>
            <a:pPr marL="671513" marR="323850" lvl="1" indent="-46038">
              <a:lnSpc>
                <a:spcPct val="100000"/>
              </a:lnSpc>
              <a:buFont typeface="Wingdings"/>
              <a:buChar char=""/>
              <a:tabLst>
                <a:tab pos="672465" algn="l"/>
                <a:tab pos="673100" algn="l"/>
              </a:tabLst>
            </a:pPr>
            <a:r>
              <a:rPr lang="ru-RU" spc="-5" dirty="0" smtClean="0">
                <a:solidFill>
                  <a:srgbClr val="FF0000"/>
                </a:solidFill>
                <a:cs typeface="Calibri"/>
              </a:rPr>
              <a:t>Для родителей…вовлеченность в школьную жизнь, повышение активности родителей </a:t>
            </a:r>
          </a:p>
          <a:p>
            <a:pPr marL="671513" marR="323850" lvl="1" indent="-46038">
              <a:lnSpc>
                <a:spcPct val="100000"/>
              </a:lnSpc>
              <a:buFont typeface="Wingdings"/>
              <a:buChar char=""/>
              <a:tabLst>
                <a:tab pos="672465" algn="l"/>
                <a:tab pos="673100" algn="l"/>
              </a:tabLst>
            </a:pPr>
            <a:r>
              <a:rPr lang="ru-RU" spc="-5" dirty="0" smtClean="0">
                <a:solidFill>
                  <a:srgbClr val="FF0000"/>
                </a:solidFill>
                <a:cs typeface="Calibri"/>
              </a:rPr>
              <a:t>Для администрации…изменение </a:t>
            </a:r>
            <a:r>
              <a:rPr lang="ru-RU" spc="-5" dirty="0" err="1" smtClean="0">
                <a:solidFill>
                  <a:srgbClr val="FF0000"/>
                </a:solidFill>
                <a:cs typeface="Calibri"/>
              </a:rPr>
              <a:t>лок</a:t>
            </a:r>
            <a:r>
              <a:rPr lang="ru-RU" spc="-5" dirty="0" smtClean="0">
                <a:solidFill>
                  <a:srgbClr val="FF0000"/>
                </a:solidFill>
                <a:cs typeface="Calibri"/>
              </a:rPr>
              <a:t>, повышение…качества активности…координация </a:t>
            </a:r>
          </a:p>
          <a:p>
            <a:pPr marL="671513" marR="323850" lvl="1" indent="-46038">
              <a:lnSpc>
                <a:spcPct val="100000"/>
              </a:lnSpc>
              <a:buFont typeface="Wingdings"/>
              <a:buChar char=""/>
              <a:tabLst>
                <a:tab pos="672465" algn="l"/>
                <a:tab pos="673100" algn="l"/>
              </a:tabLst>
            </a:pPr>
            <a:endParaRPr lang="ru-RU" spc="-5" dirty="0" smtClean="0">
              <a:solidFill>
                <a:srgbClr val="FF0000"/>
              </a:solidFill>
              <a:cs typeface="Calibri"/>
            </a:endParaRPr>
          </a:p>
          <a:p>
            <a:pPr marL="671513" marR="323850" lvl="1" indent="-46038">
              <a:lnSpc>
                <a:spcPct val="100000"/>
              </a:lnSpc>
              <a:buFont typeface="Wingdings"/>
              <a:buChar char=""/>
              <a:tabLst>
                <a:tab pos="672465" algn="l"/>
                <a:tab pos="673100" algn="l"/>
              </a:tabLst>
            </a:pPr>
            <a:endParaRPr lang="ru-RU" spc="-5" dirty="0" smtClean="0">
              <a:solidFill>
                <a:srgbClr val="FF0000"/>
              </a:solidFill>
              <a:cs typeface="Calibri"/>
            </a:endParaRPr>
          </a:p>
          <a:p>
            <a:pPr marL="0" marR="323850" lvl="1">
              <a:lnSpc>
                <a:spcPct val="100000"/>
              </a:lnSpc>
              <a:tabLst>
                <a:tab pos="672465" algn="l"/>
                <a:tab pos="673100" algn="l"/>
              </a:tabLst>
            </a:pPr>
            <a:endParaRPr lang="ru-RU" spc="-5" dirty="0" smtClean="0">
              <a:solidFill>
                <a:srgbClr val="FF0000"/>
              </a:solidFill>
              <a:cs typeface="Calibri"/>
            </a:endParaRPr>
          </a:p>
          <a:p>
            <a:pPr marL="2434590" marR="578485" indent="-1508125">
              <a:lnSpc>
                <a:spcPct val="100000"/>
              </a:lnSpc>
            </a:pPr>
            <a:endParaRPr lang="ru-RU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61950"/>
            <a:ext cx="8839200" cy="600164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 желаемого состояния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Обновлённая личностно-развивающая образовательная среда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Ключевые способы решения проблемы – крупные изменения  (для каждого компонента ОС по формуле «3+2»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96899"/>
              </p:ext>
            </p:extLst>
          </p:nvPr>
        </p:nvGraphicFramePr>
        <p:xfrm>
          <a:off x="152400" y="819150"/>
          <a:ext cx="8839200" cy="36804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19400"/>
                <a:gridCol w="3573236"/>
                <a:gridCol w="2446564"/>
              </a:tblGrid>
              <a:tr h="2133600"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</a:rPr>
                        <a:t>Образовательный </a:t>
                      </a:r>
                      <a:r>
                        <a:rPr lang="ru-RU" sz="1100" b="1" dirty="0" smtClean="0">
                          <a:effectLst/>
                        </a:rPr>
                        <a:t>компонент:</a:t>
                      </a:r>
                      <a:endParaRPr lang="ru-RU" sz="1100" b="1" dirty="0"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</a:rPr>
                        <a:t>Изменения </a:t>
                      </a:r>
                      <a:r>
                        <a:rPr lang="ru-RU" sz="1100" dirty="0">
                          <a:effectLst/>
                        </a:rPr>
                        <a:t>в </a:t>
                      </a:r>
                      <a:r>
                        <a:rPr lang="ru-RU" sz="1100" dirty="0" smtClean="0">
                          <a:effectLst/>
                        </a:rPr>
                        <a:t>ООП (УП,</a:t>
                      </a:r>
                      <a:r>
                        <a:rPr lang="ru-RU" sz="1100" baseline="0" dirty="0" smtClean="0">
                          <a:effectLst/>
                        </a:rPr>
                        <a:t> РП, РВП, образовательные резу)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</a:rPr>
                        <a:t>Урочная деятельность (4К, форма проведения урока)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</a:rPr>
                        <a:t>Внеурочная деятельность(ВД, Классные</a:t>
                      </a:r>
                      <a:r>
                        <a:rPr lang="ru-RU" sz="1100" baseline="0" dirty="0" smtClean="0">
                          <a:effectLst/>
                        </a:rPr>
                        <a:t> часы, сетевое взаимодействие, ДО, РВП, использование линейки продуктов платформы </a:t>
                      </a:r>
                      <a:r>
                        <a:rPr lang="ru-RU" sz="1100" baseline="0" dirty="0" err="1" smtClean="0">
                          <a:effectLst/>
                        </a:rPr>
                        <a:t>сберкласс</a:t>
                      </a:r>
                      <a:r>
                        <a:rPr lang="ru-RU" sz="1100" baseline="0" dirty="0" smtClean="0">
                          <a:effectLst/>
                        </a:rPr>
                        <a:t> )</a:t>
                      </a:r>
                      <a:endParaRPr lang="ru-RU" sz="1100" dirty="0">
                        <a:effectLst/>
                      </a:endParaRPr>
                    </a:p>
                  </a:txBody>
                  <a:tcPr marL="38100" marR="38100" marT="19050" marB="1905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1" dirty="0">
                          <a:effectLst/>
                        </a:rPr>
                        <a:t>Организационный компонент</a:t>
                      </a:r>
                      <a:r>
                        <a:rPr lang="ru-RU" sz="1100" b="1" dirty="0" smtClean="0">
                          <a:effectLst/>
                        </a:rPr>
                        <a:t>: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</a:rPr>
                        <a:t>Индивидуализация (</a:t>
                      </a:r>
                      <a:r>
                        <a:rPr lang="ru-RU" sz="1100" dirty="0" err="1" smtClean="0">
                          <a:effectLst/>
                        </a:rPr>
                        <a:t>ИОМы</a:t>
                      </a:r>
                      <a:r>
                        <a:rPr lang="ru-RU" sz="1100" dirty="0" smtClean="0">
                          <a:effectLst/>
                        </a:rPr>
                        <a:t>,</a:t>
                      </a:r>
                      <a:r>
                        <a:rPr lang="ru-RU" sz="1100" baseline="0" dirty="0" smtClean="0">
                          <a:effectLst/>
                        </a:rPr>
                        <a:t> классное самоуправление)</a:t>
                      </a:r>
                      <a:endParaRPr lang="ru-RU" sz="1100" dirty="0"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</a:rPr>
                        <a:t>Активизировать школьное ученическое</a:t>
                      </a:r>
                      <a:r>
                        <a:rPr lang="ru-RU" sz="1100" baseline="0" dirty="0" smtClean="0">
                          <a:effectLst/>
                        </a:rPr>
                        <a:t> самоуправление через применение различных форм работы</a:t>
                      </a:r>
                      <a:endParaRPr lang="ru-RU" sz="1100" baseline="0" dirty="0"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</a:rPr>
                        <a:t>Служба медиации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(использование ресурсов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платформы или создание лаборатории жизнестойкости)</a:t>
                      </a:r>
                      <a:endParaRPr lang="ru-RU" sz="1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spc="-5" dirty="0" smtClean="0">
                          <a:solidFill>
                            <a:schemeClr val="tx1"/>
                          </a:solidFill>
                        </a:rPr>
                        <a:t>Ос</a:t>
                      </a:r>
                      <a:r>
                        <a:rPr lang="ru-RU" sz="1100" spc="-1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ещен</a:t>
                      </a:r>
                      <a:r>
                        <a:rPr lang="ru-RU" sz="1100" spc="-1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е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spc="5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sz="1100" spc="-5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ru-RU" sz="1100" spc="-10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ru-RU" sz="1100" spc="-25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ru-RU" sz="1100" spc="-1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ац</a:t>
                      </a:r>
                      <a:r>
                        <a:rPr lang="ru-RU" sz="1100" spc="-1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ru-RU" sz="1100" spc="-1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100" spc="5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и, </a:t>
                      </a:r>
                      <a:r>
                        <a:rPr lang="ru-RU" sz="1100" spc="-5" dirty="0" smtClean="0">
                          <a:solidFill>
                            <a:schemeClr val="tx1"/>
                          </a:solidFill>
                        </a:rPr>
                        <a:t>делах и</a:t>
                      </a:r>
                      <a:r>
                        <a:rPr lang="ru-RU" sz="1100" spc="-5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spc="-5" dirty="0" smtClean="0">
                          <a:solidFill>
                            <a:schemeClr val="tx1"/>
                          </a:solidFill>
                        </a:rPr>
                        <a:t>взаимодействии в</a:t>
                      </a:r>
                      <a:r>
                        <a:rPr lang="ru-RU" sz="1100" spc="-5" baseline="0" dirty="0" smtClean="0">
                          <a:solidFill>
                            <a:schemeClr val="tx1"/>
                          </a:solidFill>
                        </a:rPr>
                        <a:t> школе </a:t>
                      </a:r>
                      <a:r>
                        <a:rPr lang="ru-RU" sz="1100" spc="-5" baseline="0" dirty="0" smtClean="0">
                          <a:solidFill>
                            <a:srgbClr val="FF0000"/>
                          </a:solidFill>
                        </a:rPr>
                        <a:t>создание информационных  сообществ для разных категорий людей. Обновление работы или создание </a:t>
                      </a:r>
                      <a:r>
                        <a:rPr lang="ru-RU" sz="1100" spc="-5" baseline="0" dirty="0" err="1" smtClean="0">
                          <a:solidFill>
                            <a:srgbClr val="FF0000"/>
                          </a:solidFill>
                        </a:rPr>
                        <a:t>медиацентра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8100" marR="38100" marT="19050" marB="1905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1" dirty="0" smtClean="0">
                          <a:effectLst/>
                        </a:rPr>
                        <a:t>Предметно-пространственный</a:t>
                      </a:r>
                      <a:r>
                        <a:rPr lang="ru-RU" sz="1100" b="1" dirty="0">
                          <a:effectLst/>
                        </a:rPr>
                        <a:t/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 smtClean="0">
                          <a:effectLst/>
                        </a:rPr>
                        <a:t>компонент:</a:t>
                      </a:r>
                      <a:endParaRPr lang="ru-RU" sz="1100" b="0" dirty="0">
                        <a:effectLst/>
                      </a:endParaRP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Зонирование </a:t>
                      </a:r>
                      <a:r>
                        <a:rPr lang="ru-RU" sz="1100" dirty="0">
                          <a:effectLst/>
                        </a:rPr>
                        <a:t>пространства </a:t>
                      </a:r>
                      <a:r>
                        <a:rPr lang="ru-RU" sz="1100" dirty="0" smtClean="0">
                          <a:effectLst/>
                        </a:rPr>
                        <a:t>школы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(открытая стена </a:t>
                      </a: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Шахматная </a:t>
                      </a:r>
                      <a:r>
                        <a:rPr lang="ru-RU" sz="1100" baseline="0" dirty="0" err="1" smtClean="0">
                          <a:effectLst/>
                          <a:latin typeface="+mj-lt"/>
                        </a:rPr>
                        <a:t>зона+зона</a:t>
                      </a: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  <a:latin typeface="+mj-lt"/>
                        </a:rPr>
                        <a:t>буккроссинга+зона</a:t>
                      </a: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 самоопределения)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Включение детей в организацию школьного пространства 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Событийный дизайн (фотозоны и др.)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Ландшафтный дизайн, исследовательский уголок на улице</a:t>
                      </a:r>
                    </a:p>
                  </a:txBody>
                  <a:tcPr marL="38100" marR="38100" marT="19050" marB="19050"/>
                </a:tc>
              </a:tr>
              <a:tr h="146590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1" dirty="0">
                          <a:effectLst/>
                        </a:rPr>
                        <a:t>Ресурсное обеспечение</a:t>
                      </a:r>
                      <a:r>
                        <a:rPr lang="ru-RU" sz="1100" b="1" dirty="0" smtClean="0">
                          <a:effectLst/>
                        </a:rPr>
                        <a:t>: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</a:rPr>
                        <a:t>Участие </a:t>
                      </a:r>
                      <a:r>
                        <a:rPr lang="ru-RU" sz="1100" dirty="0">
                          <a:effectLst/>
                        </a:rPr>
                        <a:t>в </a:t>
                      </a:r>
                      <a:r>
                        <a:rPr lang="ru-RU" sz="1100" dirty="0" err="1">
                          <a:effectLst/>
                        </a:rPr>
                        <a:t>грантовых</a:t>
                      </a:r>
                      <a:r>
                        <a:rPr lang="ru-RU" sz="1100" dirty="0">
                          <a:effectLst/>
                        </a:rPr>
                        <a:t> конкурсах и </a:t>
                      </a:r>
                      <a:r>
                        <a:rPr lang="ru-RU" sz="1100" dirty="0" smtClean="0">
                          <a:effectLst/>
                        </a:rPr>
                        <a:t>проектах в</a:t>
                      </a:r>
                      <a:r>
                        <a:rPr lang="ru-RU" sz="1100" baseline="0" dirty="0" smtClean="0">
                          <a:effectLst/>
                        </a:rPr>
                        <a:t> том числе Фонда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</a:rPr>
                        <a:t>Банк образовательных практик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продуктовой </a:t>
                      </a:r>
                      <a:r>
                        <a:rPr lang="ru-RU" sz="1100" dirty="0">
                          <a:effectLst/>
                        </a:rPr>
                        <a:t>линейки </a:t>
                      </a:r>
                      <a:r>
                        <a:rPr lang="ru-RU" sz="1100" dirty="0" smtClean="0">
                          <a:effectLst/>
                        </a:rPr>
                        <a:t>Фонда</a:t>
                      </a:r>
                      <a:endParaRPr lang="ru-RU" sz="1100" dirty="0"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</a:rPr>
                        <a:t>Обучение </a:t>
                      </a:r>
                      <a:r>
                        <a:rPr lang="ru-RU" sz="1100" dirty="0">
                          <a:effectLst/>
                        </a:rPr>
                        <a:t>в рамках программы Фонда по развитию </a:t>
                      </a:r>
                      <a:r>
                        <a:rPr lang="ru-RU" sz="1100" dirty="0" smtClean="0">
                          <a:effectLst/>
                        </a:rPr>
                        <a:t>ЛП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  <a:latin typeface="+mj-lt"/>
                        </a:rPr>
                        <a:t>Повышение</a:t>
                      </a: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 квалификации отдельных  педагогов </a:t>
                      </a:r>
                      <a:endParaRPr lang="ru-RU" sz="1100" dirty="0">
                        <a:effectLst/>
                        <a:latin typeface="+mj-lt"/>
                      </a:endParaRPr>
                    </a:p>
                  </a:txBody>
                  <a:tcPr marL="38100" marR="38100" marT="19050" marB="19050"/>
                </a:tc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1" dirty="0">
                          <a:effectLst/>
                        </a:rPr>
                        <a:t>Управление</a:t>
                      </a:r>
                      <a:r>
                        <a:rPr lang="ru-RU" sz="1100" b="1" dirty="0" smtClean="0">
                          <a:effectLst/>
                        </a:rPr>
                        <a:t>: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Поддержка и поощрение инициативы 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Сотрудничество, методическое сопровождение и поддержка кооперации педагогов через использование </a:t>
                      </a:r>
                      <a:r>
                        <a:rPr lang="ru-RU" sz="1100" dirty="0" err="1" smtClean="0">
                          <a:effectLst/>
                          <a:latin typeface="+mn-lt"/>
                        </a:rPr>
                        <a:t>оргдеятельностных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 форм взаимодействия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Мониторинг 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>и анализ образовательной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деятельности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  <a:latin typeface="+mn-lt"/>
                          <a:cs typeface="Times New Roman" pitchFamily="18" charset="0"/>
                        </a:rPr>
                        <a:t>   Включенность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cs typeface="Times New Roman" pitchFamily="18" charset="0"/>
                        </a:rPr>
                        <a:t> в </a:t>
                      </a:r>
                      <a:r>
                        <a:rPr lang="ru-RU" sz="1100" baseline="0" dirty="0" err="1" smtClean="0">
                          <a:effectLst/>
                          <a:latin typeface="+mn-lt"/>
                          <a:cs typeface="Times New Roman" pitchFamily="18" charset="0"/>
                        </a:rPr>
                        <a:t>посткурсовую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cs typeface="Times New Roman" pitchFamily="18" charset="0"/>
                        </a:rPr>
                        <a:t> деятельность на сайте КИПК</a:t>
                      </a:r>
                      <a:endParaRPr lang="ru-RU" sz="110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19050" marB="1905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100" marR="38100" marT="19050" marB="19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38150"/>
            <a:ext cx="6248400" cy="461665"/>
          </a:xfrm>
        </p:spPr>
        <p:txBody>
          <a:bodyPr/>
          <a:lstStyle/>
          <a:p>
            <a:pPr algn="ctr"/>
            <a:r>
              <a:rPr lang="ru-RU" dirty="0" smtClean="0"/>
              <a:t>Образ желаемого результата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81298589"/>
              </p:ext>
            </p:extLst>
          </p:nvPr>
        </p:nvGraphicFramePr>
        <p:xfrm>
          <a:off x="381000" y="819150"/>
          <a:ext cx="8077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1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14350"/>
            <a:ext cx="8229600" cy="40921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60045" marR="5080" indent="-347980" algn="ctr">
              <a:lnSpc>
                <a:spcPts val="3240"/>
              </a:lnSpc>
              <a:spcBef>
                <a:spcPts val="509"/>
              </a:spcBef>
            </a:pPr>
            <a:r>
              <a:rPr sz="1200" spc="185" dirty="0">
                <a:latin typeface="Times New Roman" pitchFamily="18" charset="0"/>
                <a:cs typeface="Times New Roman" pitchFamily="18" charset="0"/>
              </a:rPr>
              <a:t>ЦЕЛЕВ</a:t>
            </a:r>
            <a:r>
              <a:rPr sz="1200" spc="229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200" spc="1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200" spc="-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210" dirty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sz="1200" spc="-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110" dirty="0">
                <a:latin typeface="Times New Roman" pitchFamily="18" charset="0"/>
                <a:cs typeface="Times New Roman" pitchFamily="18" charset="0"/>
              </a:rPr>
              <a:t>ПРОЕКТА,  </a:t>
            </a:r>
            <a:r>
              <a:rPr sz="1200" spc="220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1200" spc="2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160" dirty="0" smtClean="0">
                <a:latin typeface="Times New Roman" pitchFamily="18" charset="0"/>
                <a:cs typeface="Times New Roman" pitchFamily="18" charset="0"/>
              </a:rPr>
              <a:t>БЛА</a:t>
            </a:r>
            <a:r>
              <a:rPr sz="1200" spc="14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200" spc="420" dirty="0" smtClean="0">
                <a:latin typeface="Times New Roman" pitchFamily="18" charset="0"/>
                <a:cs typeface="Times New Roman" pitchFamily="18" charset="0"/>
              </a:rPr>
              <a:t>ОПО</a:t>
            </a:r>
            <a:r>
              <a:rPr sz="1200" spc="105" dirty="0" smtClean="0">
                <a:latin typeface="Times New Roman" pitchFamily="18" charset="0"/>
                <a:cs typeface="Times New Roman" pitchFamily="18" charset="0"/>
              </a:rPr>
              <a:t>ЛУЧ</a:t>
            </a:r>
            <a:r>
              <a:rPr sz="1200" spc="120" dirty="0" smtClean="0">
                <a:latin typeface="Times New Roman" pitchFamily="18" charset="0"/>
                <a:cs typeface="Times New Roman" pitchFamily="18" charset="0"/>
              </a:rPr>
              <a:t>АТЕЛИ</a:t>
            </a:r>
            <a:r>
              <a:rPr lang="ru-RU" sz="1200" spc="12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spc="-160" dirty="0" smtClean="0">
                <a:solidFill>
                  <a:srgbClr val="2196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200" spc="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spc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200" spc="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200" spc="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spc="-1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7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spc="14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spc="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spc="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spc="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spc="-7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spc="-17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spc="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spc="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spc="-1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spc="10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spc="8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spc="11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200" spc="14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spc="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1200" spc="1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spc="18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sz="1200" spc="12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1" y="971550"/>
            <a:ext cx="8458200" cy="252184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обучающиеся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предоставление возможности самоопределения при выборе курсов, творческих мастерских, лабораторий;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возможность формирования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индивидуальных образовательных маршрутов;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создание условий для проектной, исследовательской и творческой деятельности в специальных кабинетах, лабораториях;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ученического самоуправления,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наставничества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возможности  профессиональных  проб, приобретению опыта социальной самореализации;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преобразуются показатели  развития  ЛП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022" y="514351"/>
            <a:ext cx="6248400" cy="215444"/>
          </a:xfrm>
        </p:spPr>
        <p:txBody>
          <a:bodyPr/>
          <a:lstStyle/>
          <a:p>
            <a:r>
              <a:rPr lang="ru-RU" sz="1400" spc="-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spc="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spc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spc="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400" spc="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spc="-1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spc="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spc="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1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spc="10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spc="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4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1400" spc="1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spc="1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299" y="1123951"/>
            <a:ext cx="8035925" cy="3323987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Педагоги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квалификации   в области проектирования ЛРОС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новых учебных программ и дидактических материалов по развитию у обучающихся социально-эмоционального интеллекта,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характеристик  4К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 интеграция модулей по данным вопросам в действующие рабочие программы;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формирование программы собственного профессионального самообразования и развития ЛП;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овладение эффективными способами коммуникации и образовательной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Освоены инструменты   оценивания  ЛРОС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14351"/>
            <a:ext cx="6094222" cy="307777"/>
          </a:xfrm>
        </p:spPr>
        <p:txBody>
          <a:bodyPr/>
          <a:lstStyle/>
          <a:p>
            <a:r>
              <a:rPr lang="ru-RU" sz="2000" spc="-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spc="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spc="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spc="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1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pc="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spc="10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spc="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spc="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2000" spc="1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spc="1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299" y="1276350"/>
            <a:ext cx="8035925" cy="32624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включены в процесс проектирования ЛРОС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активизация деятельности родительских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сообществ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условий для профессиональной педагогической поддержки семей в трудных жизненных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 уровень педагогической культуры родителей 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возможность  строить планы  на будущее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поводу образования своих детей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8077200" cy="954107"/>
          </a:xfrm>
        </p:spPr>
        <p:txBody>
          <a:bodyPr/>
          <a:lstStyle/>
          <a:p>
            <a:pPr algn="ctr"/>
            <a:r>
              <a:rPr lang="ru-RU" spc="110" dirty="0"/>
              <a:t>СТРАТЕГИЯ</a:t>
            </a:r>
            <a:r>
              <a:rPr lang="ru-RU" spc="-250" dirty="0"/>
              <a:t> </a:t>
            </a:r>
            <a:r>
              <a:rPr lang="ru-RU" spc="240" dirty="0"/>
              <a:t>СОЗДАН</a:t>
            </a:r>
            <a:r>
              <a:rPr lang="ru-RU" spc="265" dirty="0"/>
              <a:t>И</a:t>
            </a:r>
            <a:r>
              <a:rPr lang="ru-RU" spc="225" dirty="0"/>
              <a:t>Я</a:t>
            </a:r>
            <a:r>
              <a:rPr lang="ru-RU" spc="-290" dirty="0"/>
              <a:t> </a:t>
            </a:r>
            <a:r>
              <a:rPr lang="ru-RU" spc="190" dirty="0" smtClean="0"/>
              <a:t>ЛРОС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428750"/>
            <a:ext cx="7731125" cy="196977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Включение в проект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ЛП края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дминистративная группы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инициативной группы педагогов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Обучение команды педагогов новым компетенциям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Изменение урочная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деятельность Внеурочная деятельность Дополнительное образование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через  применение технологий,  применение линейки продуктов платформы (технология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«4К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Привлечение родительского сообщества в школьную жизнь.</a:t>
            </a:r>
          </a:p>
        </p:txBody>
      </p:sp>
      <p:pic>
        <p:nvPicPr>
          <p:cNvPr id="4" name="Рисунок 3" descr="C:\Users\Директор\Desktop\Точки роста\открытие центра\IMG_20220901_1152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4350"/>
            <a:ext cx="1143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9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14350"/>
            <a:ext cx="78524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КОНТУ</a:t>
            </a:r>
            <a:r>
              <a:rPr spc="125" dirty="0"/>
              <a:t>Р</a:t>
            </a:r>
            <a:r>
              <a:rPr spc="270" dirty="0"/>
              <a:t>Ы</a:t>
            </a:r>
            <a:r>
              <a:rPr spc="-265" dirty="0"/>
              <a:t> </a:t>
            </a:r>
            <a:r>
              <a:rPr spc="100" dirty="0"/>
              <a:t>«ДО</a:t>
            </a:r>
            <a:r>
              <a:rPr spc="90" dirty="0"/>
              <a:t>Р</a:t>
            </a:r>
            <a:r>
              <a:rPr spc="320" dirty="0"/>
              <a:t>ОЖНОЙ</a:t>
            </a:r>
            <a:r>
              <a:rPr spc="-295" dirty="0"/>
              <a:t> </a:t>
            </a:r>
            <a:r>
              <a:rPr spc="135" dirty="0"/>
              <a:t>КА</a:t>
            </a:r>
            <a:r>
              <a:rPr spc="-10" dirty="0"/>
              <a:t>РТЫ»</a:t>
            </a:r>
            <a:r>
              <a:rPr spc="-275" dirty="0"/>
              <a:t> </a:t>
            </a:r>
            <a:r>
              <a:rPr spc="215" dirty="0"/>
              <a:t>ПРОЕ</a:t>
            </a:r>
            <a:r>
              <a:rPr spc="220" dirty="0"/>
              <a:t>К</a:t>
            </a:r>
            <a:r>
              <a:rPr spc="35" dirty="0"/>
              <a:t>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15413"/>
              </p:ext>
            </p:extLst>
          </p:nvPr>
        </p:nvGraphicFramePr>
        <p:xfrm>
          <a:off x="762000" y="1123950"/>
          <a:ext cx="76962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186"/>
                <a:gridCol w="604701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Сроки 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Мероприятия 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 2022 – декабрь 2022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экспертиза школьной среды, 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обучение команды внедрения, 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разработка проекта и подключение к его разработке программы всех участников образовательного процесса, 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разработка «дорожной карты» и мониторинга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 2023 –декабрь 2023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реализация плана проекта по созданию ЛРОС, 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промежуточный мониторинг, 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коррекция «дорожной карты», 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корректировка программы развития школы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 2023 – </a:t>
                      </a:r>
                    </a:p>
                    <a:p>
                      <a:r>
                        <a:rPr lang="ru-RU" sz="1400" dirty="0" smtClean="0"/>
                        <a:t>май 2024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реализация проекта по созданию ЛРОС, 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определение эффективности проекта, 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разработка ресурсного пакета проекта, трансляция опыта, определение дальнейших стратегических целей ОО.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8151"/>
            <a:ext cx="7467600" cy="36933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Образовательные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события в рамках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52086"/>
              </p:ext>
            </p:extLst>
          </p:nvPr>
        </p:nvGraphicFramePr>
        <p:xfrm>
          <a:off x="228600" y="895350"/>
          <a:ext cx="8610600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6781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–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локальных актов организации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инициативной группы по реализации проекта.</a:t>
                      </a:r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2022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диагностики по методикам В.А.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Ясвина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491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2022 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Педсовет тема: «Итоги диагностики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методикам В.А.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Ясвина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Проблеммы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пути решения»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2022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Педсовет тема: «Проектирование Модели ЛРОС в МКОУ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Покатеевская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СОШ».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16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2022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Общешкольное родительское собрание по теме: «Развитие личностно-развивающей образовательной среды в МКОУ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Покатеевская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СОШ».</a:t>
                      </a:r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2024 гг.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 методических недель.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Взаимопосещение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уроков,  занятий внеурочной деятельности. Создание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банка данных методических разработок. Представление опыта работы на районном уровне.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2023-2024 гг.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Сетевое взаимодействие с другими организациями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(участие в мероприятиях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КИПК+района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4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375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642" y="1231849"/>
            <a:ext cx="4206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235" dirty="0"/>
              <a:t>НАЗВ</a:t>
            </a:r>
            <a:r>
              <a:rPr sz="3200" spc="229" dirty="0"/>
              <a:t>А</a:t>
            </a:r>
            <a:r>
              <a:rPr sz="3200" spc="295" dirty="0"/>
              <a:t>НИЕ</a:t>
            </a:r>
            <a:r>
              <a:rPr sz="3200" spc="-330" dirty="0"/>
              <a:t> </a:t>
            </a:r>
            <a:r>
              <a:rPr sz="3200" spc="180" dirty="0"/>
              <a:t>ПРОЕКТА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84936" y="2047113"/>
            <a:ext cx="71628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b="1" dirty="0" smtClean="0"/>
              <a:t>«Учись. Твори. Дерзай»</a:t>
            </a:r>
          </a:p>
          <a:p>
            <a:pPr algn="ctr"/>
            <a:r>
              <a:rPr lang="ru-RU" sz="2800" b="1" dirty="0" smtClean="0"/>
              <a:t>(изменение </a:t>
            </a:r>
            <a:r>
              <a:rPr lang="ru-RU" sz="2800" b="1" spc="25" dirty="0" smtClean="0">
                <a:cs typeface="Calibri"/>
              </a:rPr>
              <a:t>компонентов   </a:t>
            </a:r>
            <a:r>
              <a:rPr lang="ru-RU" sz="2800" b="1" dirty="0" smtClean="0"/>
              <a:t>личностно-развивающей </a:t>
            </a:r>
            <a:r>
              <a:rPr lang="ru-RU" sz="2800" b="1" dirty="0"/>
              <a:t>образовательной среды  </a:t>
            </a:r>
            <a:r>
              <a:rPr lang="ru-RU" sz="2800" b="1" dirty="0" smtClean="0"/>
              <a:t>в </a:t>
            </a:r>
            <a:r>
              <a:rPr lang="ru-RU" sz="2800" b="1" dirty="0"/>
              <a:t>МКОУ </a:t>
            </a:r>
            <a:r>
              <a:rPr lang="ru-RU" sz="2800" b="1" dirty="0" err="1"/>
              <a:t>Покатеевская</a:t>
            </a:r>
            <a:r>
              <a:rPr lang="ru-RU" sz="2800" b="1" dirty="0"/>
              <a:t> </a:t>
            </a:r>
            <a:r>
              <a:rPr lang="ru-RU" sz="2800" b="1" dirty="0" smtClean="0"/>
              <a:t>СОШ)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14350"/>
            <a:ext cx="6248400" cy="461665"/>
          </a:xfrm>
        </p:spPr>
        <p:txBody>
          <a:bodyPr/>
          <a:lstStyle/>
          <a:p>
            <a:r>
              <a:rPr lang="ru-RU" spc="-15" dirty="0"/>
              <a:t>Планируемые</a:t>
            </a:r>
            <a:r>
              <a:rPr lang="ru-RU" spc="5" dirty="0"/>
              <a:t> </a:t>
            </a:r>
            <a:r>
              <a:rPr lang="ru-RU" spc="-25" dirty="0"/>
              <a:t>результаты</a:t>
            </a:r>
            <a:r>
              <a:rPr lang="ru-RU" spc="10" dirty="0"/>
              <a:t> </a:t>
            </a:r>
            <a:r>
              <a:rPr lang="ru-RU" spc="-5" dirty="0"/>
              <a:t>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123950"/>
            <a:ext cx="8264525" cy="3200876"/>
          </a:xfrm>
        </p:spPr>
        <p:txBody>
          <a:bodyPr/>
          <a:lstStyle/>
          <a:p>
            <a:pPr marL="530225" marR="525145" indent="6985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i="1" spc="-5" dirty="0" smtClean="0">
                <a:solidFill>
                  <a:srgbClr val="006FC0"/>
                </a:solidFill>
                <a:latin typeface="Calibri"/>
                <a:cs typeface="Calibri"/>
              </a:rPr>
              <a:t> Обновлена личностно </a:t>
            </a:r>
            <a:r>
              <a:rPr lang="ru-RU" sz="1600" b="1" i="1" dirty="0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lang="ru-RU" sz="1600" b="1" i="1" spc="-5" dirty="0">
                <a:solidFill>
                  <a:srgbClr val="006FC0"/>
                </a:solidFill>
                <a:latin typeface="Calibri"/>
                <a:cs typeface="Calibri"/>
              </a:rPr>
              <a:t>развивающая образовательная </a:t>
            </a:r>
            <a:r>
              <a:rPr lang="ru-RU" sz="1600" b="1" i="1" dirty="0" smtClean="0">
                <a:solidFill>
                  <a:srgbClr val="006FC0"/>
                </a:solidFill>
                <a:latin typeface="Calibri"/>
                <a:cs typeface="Calibri"/>
              </a:rPr>
              <a:t>среда, </a:t>
            </a:r>
            <a:r>
              <a:rPr lang="ru-RU" sz="1600" b="1" i="1" spc="-10" dirty="0">
                <a:solidFill>
                  <a:srgbClr val="006FC0"/>
                </a:solidFill>
                <a:latin typeface="Calibri"/>
                <a:cs typeface="Calibri"/>
              </a:rPr>
              <a:t>обеспечивающая </a:t>
            </a:r>
            <a:r>
              <a:rPr lang="ru-RU" sz="1600" b="1" i="1" dirty="0">
                <a:solidFill>
                  <a:srgbClr val="006FC0"/>
                </a:solidFill>
                <a:latin typeface="Calibri"/>
                <a:cs typeface="Calibri"/>
              </a:rPr>
              <a:t>формирование и </a:t>
            </a:r>
            <a:r>
              <a:rPr lang="ru-RU" sz="1600" b="1" i="1" spc="-5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1600" b="1" i="1" spc="-5" dirty="0">
                <a:solidFill>
                  <a:srgbClr val="006FC0"/>
                </a:solidFill>
                <a:latin typeface="Calibri"/>
                <a:cs typeface="Calibri"/>
              </a:rPr>
              <a:t>развитие</a:t>
            </a:r>
            <a:r>
              <a:rPr lang="ru-RU" sz="16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1600" b="1" i="1" spc="-40" dirty="0" smtClean="0">
                <a:solidFill>
                  <a:srgbClr val="006FC0"/>
                </a:solidFill>
                <a:latin typeface="Calibri"/>
                <a:cs typeface="Calibri"/>
              </a:rPr>
              <a:t>современных </a:t>
            </a:r>
            <a:r>
              <a:rPr lang="ru-RU" sz="1600" b="1" i="1" spc="-10" dirty="0" smtClean="0">
                <a:solidFill>
                  <a:srgbClr val="006FC0"/>
                </a:solidFill>
                <a:latin typeface="Calibri"/>
                <a:cs typeface="Calibri"/>
              </a:rPr>
              <a:t>компетенций</a:t>
            </a:r>
            <a:r>
              <a:rPr lang="ru-RU" sz="1600" b="1" i="1" spc="5" dirty="0" smtClean="0">
                <a:solidFill>
                  <a:srgbClr val="006FC0"/>
                </a:solidFill>
                <a:latin typeface="Calibri"/>
                <a:cs typeface="Calibri"/>
              </a:rPr>
              <a:t>  всех участников образовательных результатов </a:t>
            </a:r>
            <a:r>
              <a:rPr lang="ru-RU" sz="1600" b="1" i="1" dirty="0" smtClean="0">
                <a:solidFill>
                  <a:srgbClr val="006FC0"/>
                </a:solidFill>
                <a:latin typeface="Calibri"/>
                <a:cs typeface="Calibri"/>
              </a:rPr>
              <a:t>со</a:t>
            </a:r>
            <a:r>
              <a:rPr lang="ru-RU" sz="1600" b="1" i="1" spc="-1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1600" b="1" i="1" spc="-5" dirty="0" smtClean="0">
                <a:solidFill>
                  <a:srgbClr val="006FC0"/>
                </a:solidFill>
                <a:latin typeface="Calibri"/>
                <a:cs typeface="Calibri"/>
              </a:rPr>
              <a:t>следующими</a:t>
            </a:r>
            <a:r>
              <a:rPr lang="ru-RU" sz="1600" dirty="0" smtClean="0">
                <a:latin typeface="Calibri"/>
                <a:cs typeface="Calibri"/>
              </a:rPr>
              <a:t> </a:t>
            </a:r>
            <a:r>
              <a:rPr lang="ru-RU" sz="1600" b="1" i="1" spc="-10" dirty="0" smtClean="0">
                <a:solidFill>
                  <a:srgbClr val="006FC0"/>
                </a:solidFill>
                <a:latin typeface="Calibri"/>
                <a:cs typeface="Calibri"/>
              </a:rPr>
              <a:t>характеристиками:</a:t>
            </a:r>
          </a:p>
          <a:p>
            <a:pPr marL="734695" marR="386080" indent="-212090">
              <a:lnSpc>
                <a:spcPct val="100000"/>
              </a:lnSpc>
              <a:buFont typeface="Wingdings"/>
              <a:buChar char=""/>
              <a:tabLst>
                <a:tab pos="866140" algn="l"/>
              </a:tabLst>
            </a:pPr>
            <a:r>
              <a:rPr lang="ru-RU" sz="1600" spc="-25" dirty="0" smtClean="0">
                <a:latin typeface="Calibri"/>
                <a:cs typeface="Calibri"/>
              </a:rPr>
              <a:t>Усилены</a:t>
            </a:r>
            <a:r>
              <a:rPr lang="ru-RU" sz="1600" spc="-15" dirty="0" smtClean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такие</a:t>
            </a:r>
            <a:r>
              <a:rPr lang="ru-RU" sz="1600" spc="-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параметры</a:t>
            </a:r>
            <a:r>
              <a:rPr lang="ru-RU" sz="1600" spc="5" dirty="0">
                <a:latin typeface="Calibri"/>
                <a:cs typeface="Calibri"/>
              </a:rPr>
              <a:t> </a:t>
            </a:r>
            <a:r>
              <a:rPr lang="ru-RU" sz="1600" spc="-15" dirty="0">
                <a:latin typeface="Calibri"/>
                <a:cs typeface="Calibri"/>
              </a:rPr>
              <a:t>как</a:t>
            </a:r>
            <a:r>
              <a:rPr lang="ru-RU" sz="1600" spc="-10" dirty="0">
                <a:latin typeface="Calibri"/>
                <a:cs typeface="Calibri"/>
              </a:rPr>
              <a:t> </a:t>
            </a:r>
            <a:r>
              <a:rPr lang="ru-RU" sz="1600" spc="-5" dirty="0">
                <a:latin typeface="Calibri"/>
                <a:cs typeface="Calibri"/>
              </a:rPr>
              <a:t>широта, когерентность, социальная активность, </a:t>
            </a:r>
            <a:r>
              <a:rPr lang="ru-RU" sz="1600" spc="-5" dirty="0" err="1" smtClean="0">
                <a:latin typeface="Calibri"/>
                <a:cs typeface="Calibri"/>
              </a:rPr>
              <a:t>осознаваемость</a:t>
            </a:r>
            <a:endParaRPr lang="ru-RU" sz="1600" spc="-5" dirty="0" smtClean="0">
              <a:latin typeface="Calibri"/>
              <a:cs typeface="Calibri"/>
            </a:endParaRPr>
          </a:p>
          <a:p>
            <a:pPr marL="734695" marR="386080" indent="-212090">
              <a:lnSpc>
                <a:spcPct val="100000"/>
              </a:lnSpc>
              <a:buFont typeface="Wingdings"/>
              <a:buChar char=""/>
              <a:tabLst>
                <a:tab pos="866140" algn="l"/>
              </a:tabLst>
            </a:pPr>
            <a:r>
              <a:rPr lang="ru-RU" sz="1600" spc="-5" dirty="0" smtClean="0">
                <a:latin typeface="Calibri"/>
                <a:cs typeface="Calibri"/>
              </a:rPr>
              <a:t>На высоком  уровне  сформированы  такие  параметры как устойчивость, безопасность,  структурированность, мобильность, </a:t>
            </a:r>
            <a:r>
              <a:rPr lang="ru-RU" sz="1600" spc="-5" dirty="0" err="1" smtClean="0">
                <a:latin typeface="Calibri"/>
                <a:cs typeface="Calibri"/>
              </a:rPr>
              <a:t>доминантность</a:t>
            </a:r>
            <a:r>
              <a:rPr lang="ru-RU" sz="1600" spc="-5" dirty="0" smtClean="0">
                <a:latin typeface="Calibri"/>
                <a:cs typeface="Calibri"/>
              </a:rPr>
              <a:t>, обобщенность</a:t>
            </a:r>
          </a:p>
          <a:p>
            <a:pPr marL="734695" marR="386080" indent="-212090">
              <a:lnSpc>
                <a:spcPct val="100000"/>
              </a:lnSpc>
              <a:buFont typeface="Wingdings"/>
              <a:buChar char=""/>
              <a:tabLst>
                <a:tab pos="866140" algn="l"/>
              </a:tabLst>
            </a:pPr>
            <a:r>
              <a:rPr lang="ru-RU" sz="1600" spc="-5" dirty="0" smtClean="0">
                <a:solidFill>
                  <a:srgbClr val="FF0000"/>
                </a:solidFill>
                <a:latin typeface="Calibri"/>
                <a:cs typeface="Calibri"/>
              </a:rPr>
              <a:t>Рост педагогов, обученных новым компетентностям и применяющие </a:t>
            </a:r>
            <a:r>
              <a:rPr lang="ru-RU" sz="16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их+распространение</a:t>
            </a:r>
            <a:r>
              <a:rPr lang="ru-RU" sz="1600" spc="-5" dirty="0" smtClean="0">
                <a:solidFill>
                  <a:srgbClr val="FF0000"/>
                </a:solidFill>
                <a:latin typeface="Calibri"/>
                <a:cs typeface="Calibri"/>
              </a:rPr>
              <a:t> опыта </a:t>
            </a:r>
          </a:p>
          <a:p>
            <a:pPr marL="734695" marR="386080" indent="-212090">
              <a:lnSpc>
                <a:spcPct val="100000"/>
              </a:lnSpc>
              <a:buFont typeface="Wingdings"/>
              <a:buChar char=""/>
              <a:tabLst>
                <a:tab pos="86614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индивидуальности личности ребёнка, развитие её творческих способностей, инициативности, умений работать в команде, ориентироваться в нарастающем потоке информации. </a:t>
            </a:r>
            <a:endParaRPr lang="ru-RU" sz="1600" spc="-5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2946" y="657605"/>
            <a:ext cx="6196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РЕСУ</a:t>
            </a:r>
            <a:r>
              <a:rPr spc="100" dirty="0"/>
              <a:t>Р</a:t>
            </a:r>
            <a:r>
              <a:rPr spc="290" dirty="0"/>
              <a:t>СНЫЙ</a:t>
            </a:r>
            <a:r>
              <a:rPr spc="-260" dirty="0"/>
              <a:t> </a:t>
            </a:r>
            <a:r>
              <a:rPr spc="120" dirty="0"/>
              <a:t>ПАКЕТ</a:t>
            </a:r>
            <a:r>
              <a:rPr spc="-275" dirty="0"/>
              <a:t> </a:t>
            </a:r>
            <a:r>
              <a:rPr spc="215" dirty="0"/>
              <a:t>ПРОЕ</a:t>
            </a:r>
            <a:r>
              <a:rPr spc="220" dirty="0"/>
              <a:t>К</a:t>
            </a:r>
            <a:r>
              <a:rPr spc="35" dirty="0"/>
              <a:t>ТА</a:t>
            </a:r>
            <a:r>
              <a:rPr spc="-260" dirty="0"/>
              <a:t> </a:t>
            </a:r>
            <a:r>
              <a:rPr spc="440" dirty="0"/>
              <a:t>ОО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433" y="1427429"/>
            <a:ext cx="8147050" cy="202940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10287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spc="-5" dirty="0">
                <a:cs typeface="Calibri"/>
              </a:rPr>
              <a:t>Аналитическая справка </a:t>
            </a:r>
            <a:r>
              <a:rPr lang="ru-RU" sz="1400" dirty="0">
                <a:cs typeface="Calibri"/>
              </a:rPr>
              <a:t>с </a:t>
            </a:r>
            <a:r>
              <a:rPr lang="ru-RU" sz="1400" spc="-5" dirty="0">
                <a:cs typeface="Calibri"/>
              </a:rPr>
              <a:t>описанием работы </a:t>
            </a:r>
            <a:r>
              <a:rPr lang="ru-RU" sz="1400" dirty="0">
                <a:cs typeface="Calibri"/>
              </a:rPr>
              <a:t>по </a:t>
            </a:r>
            <a:r>
              <a:rPr lang="ru-RU" sz="1400" spc="-5" dirty="0">
                <a:cs typeface="Calibri"/>
              </a:rPr>
              <a:t>использованию </a:t>
            </a:r>
            <a:r>
              <a:rPr lang="ru-RU" sz="1400" spc="-20" dirty="0">
                <a:cs typeface="Calibri"/>
              </a:rPr>
              <a:t>методик </a:t>
            </a:r>
            <a:r>
              <a:rPr lang="ru-RU" sz="1400" spc="-440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В.А.</a:t>
            </a:r>
            <a:r>
              <a:rPr lang="ru-RU" sz="1400" spc="-25" dirty="0">
                <a:cs typeface="Calibri"/>
              </a:rPr>
              <a:t> </a:t>
            </a:r>
            <a:r>
              <a:rPr lang="ru-RU" sz="1400" dirty="0" err="1">
                <a:cs typeface="Calibri"/>
              </a:rPr>
              <a:t>Ясвина</a:t>
            </a:r>
            <a:r>
              <a:rPr lang="ru-RU" sz="1400" spc="5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по</a:t>
            </a:r>
            <a:r>
              <a:rPr lang="ru-RU" sz="1400" spc="-2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экспертизе</a:t>
            </a:r>
            <a:r>
              <a:rPr lang="ru-RU" sz="1400" spc="-1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образовательной</a:t>
            </a:r>
            <a:r>
              <a:rPr lang="ru-RU" sz="1400" spc="-4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среды.</a:t>
            </a:r>
            <a:endParaRPr lang="ru-RU" sz="14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spc="-25" dirty="0">
                <a:cs typeface="Calibri"/>
              </a:rPr>
              <a:t>Модель</a:t>
            </a:r>
            <a:r>
              <a:rPr lang="ru-RU" sz="1400" spc="-10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уклада </a:t>
            </a:r>
            <a:r>
              <a:rPr lang="ru-RU" sz="1400" spc="-10" dirty="0">
                <a:cs typeface="Calibri"/>
              </a:rPr>
              <a:t>школьной</a:t>
            </a:r>
            <a:r>
              <a:rPr lang="ru-RU" sz="1400" spc="-25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жизни, </a:t>
            </a:r>
            <a:r>
              <a:rPr lang="ru-RU" sz="1400" spc="-5" dirty="0">
                <a:cs typeface="Calibri"/>
              </a:rPr>
              <a:t>основанного</a:t>
            </a:r>
            <a:r>
              <a:rPr lang="ru-RU" sz="1400" spc="-20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на</a:t>
            </a:r>
            <a:r>
              <a:rPr lang="ru-RU" sz="1400" spc="10" dirty="0">
                <a:cs typeface="Calibri"/>
              </a:rPr>
              <a:t> </a:t>
            </a:r>
            <a:r>
              <a:rPr lang="ru-RU" sz="1400" spc="-10" dirty="0">
                <a:cs typeface="Calibri"/>
              </a:rPr>
              <a:t>концепции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dirty="0" smtClean="0">
                <a:cs typeface="Calibri"/>
              </a:rPr>
              <a:t>развития современных </a:t>
            </a:r>
            <a:r>
              <a:rPr lang="ru-RU" sz="1400" spc="-10" dirty="0" smtClean="0">
                <a:cs typeface="Calibri"/>
              </a:rPr>
              <a:t>компетенций</a:t>
            </a:r>
            <a:r>
              <a:rPr lang="ru-RU" sz="1400" spc="-5" dirty="0" smtClean="0">
                <a:cs typeface="Calibri"/>
              </a:rPr>
              <a:t>.</a:t>
            </a:r>
            <a:endParaRPr lang="ru-RU" sz="1400" dirty="0">
              <a:cs typeface="Calibri"/>
            </a:endParaRPr>
          </a:p>
          <a:p>
            <a:pPr marL="355600" marR="57975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spc="-5" dirty="0" smtClean="0">
                <a:cs typeface="Calibri"/>
              </a:rPr>
              <a:t>Банк</a:t>
            </a:r>
            <a:r>
              <a:rPr lang="ru-RU" sz="1400" dirty="0" smtClean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уроков, разработанных </a:t>
            </a:r>
            <a:r>
              <a:rPr lang="ru-RU" sz="1400" dirty="0">
                <a:cs typeface="Calibri"/>
              </a:rPr>
              <a:t>с </a:t>
            </a:r>
            <a:r>
              <a:rPr lang="ru-RU" sz="1400" spc="-5" dirty="0">
                <a:cs typeface="Calibri"/>
              </a:rPr>
              <a:t>использованием </a:t>
            </a:r>
            <a:r>
              <a:rPr lang="ru-RU" sz="1400" spc="-440" dirty="0">
                <a:cs typeface="Calibri"/>
              </a:rPr>
              <a:t> </a:t>
            </a:r>
            <a:r>
              <a:rPr lang="ru-RU" sz="1400" spc="-10" dirty="0">
                <a:cs typeface="Calibri"/>
              </a:rPr>
              <a:t>технологии</a:t>
            </a:r>
            <a:r>
              <a:rPr lang="ru-RU" sz="1400" spc="-45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4К.</a:t>
            </a:r>
          </a:p>
          <a:p>
            <a:pPr marL="355600" marR="116713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spc="-5" dirty="0">
                <a:cs typeface="Calibri"/>
              </a:rPr>
              <a:t>Сценарии</a:t>
            </a:r>
            <a:r>
              <a:rPr lang="ru-RU" sz="1400" spc="1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внеклассных</a:t>
            </a:r>
            <a:r>
              <a:rPr lang="ru-RU" sz="1400" spc="3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мероприятий,</a:t>
            </a:r>
            <a:r>
              <a:rPr lang="ru-RU" sz="1400" spc="-30" dirty="0">
                <a:cs typeface="Calibri"/>
              </a:rPr>
              <a:t> </a:t>
            </a:r>
            <a:r>
              <a:rPr lang="ru-RU" sz="1400" spc="-15" dirty="0">
                <a:cs typeface="Calibri"/>
              </a:rPr>
              <a:t>родительских</a:t>
            </a:r>
            <a:r>
              <a:rPr lang="ru-RU" sz="1400" spc="-20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собраний, </a:t>
            </a:r>
            <a:r>
              <a:rPr lang="ru-RU" sz="1400" spc="-44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построенных</a:t>
            </a:r>
            <a:r>
              <a:rPr lang="ru-RU" sz="1400" spc="-15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на</a:t>
            </a:r>
            <a:r>
              <a:rPr lang="ru-RU" sz="1400" spc="-5" dirty="0">
                <a:cs typeface="Calibri"/>
              </a:rPr>
              <a:t> материалах</a:t>
            </a:r>
            <a:r>
              <a:rPr lang="ru-RU" sz="1400" spc="-25" dirty="0">
                <a:cs typeface="Calibri"/>
              </a:rPr>
              <a:t> </a:t>
            </a:r>
            <a:r>
              <a:rPr lang="ru-RU" sz="1400" dirty="0" smtClean="0">
                <a:cs typeface="Calibri"/>
              </a:rPr>
              <a:t>курса.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spc="-15" dirty="0" smtClean="0">
                <a:cs typeface="Calibri"/>
              </a:rPr>
              <a:t>Информационная открытость (сайт, </a:t>
            </a:r>
            <a:r>
              <a:rPr lang="ru-RU" sz="1400" spc="-15" dirty="0" err="1" smtClean="0">
                <a:cs typeface="Calibri"/>
              </a:rPr>
              <a:t>соц.сети</a:t>
            </a:r>
            <a:r>
              <a:rPr lang="ru-RU" sz="1400" spc="-15" dirty="0" smtClean="0">
                <a:cs typeface="Calibri"/>
              </a:rPr>
              <a:t>)</a:t>
            </a:r>
            <a:r>
              <a:rPr lang="ru-RU" sz="1400" spc="-10" dirty="0" smtClean="0">
                <a:cs typeface="Calibri"/>
              </a:rPr>
              <a:t>,</a:t>
            </a:r>
            <a:r>
              <a:rPr lang="ru-RU" sz="1400" spc="-25" dirty="0" smtClean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иллюстрирующие</a:t>
            </a:r>
            <a:r>
              <a:rPr lang="ru-RU" sz="1400" spc="-35" dirty="0">
                <a:cs typeface="Calibri"/>
              </a:rPr>
              <a:t> ход</a:t>
            </a:r>
            <a:r>
              <a:rPr lang="ru-RU" sz="1400" spc="-1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реализации</a:t>
            </a:r>
            <a:r>
              <a:rPr lang="ru-RU" sz="1400" spc="-10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проекта,</a:t>
            </a:r>
            <a:r>
              <a:rPr lang="ru-RU" sz="1400" spc="-15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в</a:t>
            </a:r>
            <a:r>
              <a:rPr lang="ru-RU" sz="1400" spc="10" dirty="0">
                <a:cs typeface="Calibri"/>
              </a:rPr>
              <a:t> </a:t>
            </a:r>
            <a:r>
              <a:rPr lang="ru-RU" sz="1400" spc="-10" dirty="0">
                <a:cs typeface="Calibri"/>
              </a:rPr>
              <a:t>том</a:t>
            </a:r>
            <a:endParaRPr lang="ru-RU" sz="1400" dirty="0"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lang="ru-RU" sz="1400" dirty="0">
                <a:cs typeface="Calibri"/>
              </a:rPr>
              <a:t>числе</a:t>
            </a:r>
            <a:r>
              <a:rPr lang="ru-RU" sz="1400" spc="-10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преобразований</a:t>
            </a:r>
            <a:r>
              <a:rPr lang="ru-RU" sz="1400" spc="-50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пространственно</a:t>
            </a:r>
            <a:r>
              <a:rPr lang="ru-RU" sz="1400" spc="-35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-</a:t>
            </a:r>
            <a:r>
              <a:rPr lang="ru-RU" sz="1400" spc="-5" dirty="0">
                <a:cs typeface="Calibri"/>
              </a:rPr>
              <a:t> предметной</a:t>
            </a:r>
            <a:r>
              <a:rPr lang="ru-RU" sz="1400" spc="-5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среды.</a:t>
            </a:r>
            <a:endParaRPr lang="ru-RU" sz="14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383" y="521446"/>
            <a:ext cx="83267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КР</a:t>
            </a:r>
            <a:r>
              <a:rPr spc="85" dirty="0"/>
              <a:t>АТК</a:t>
            </a:r>
            <a:r>
              <a:rPr spc="90" dirty="0"/>
              <a:t>А</a:t>
            </a:r>
            <a:r>
              <a:rPr spc="225" dirty="0"/>
              <a:t>Я</a:t>
            </a:r>
            <a:r>
              <a:rPr spc="-290" dirty="0"/>
              <a:t> </a:t>
            </a:r>
            <a:r>
              <a:rPr spc="195" dirty="0"/>
              <a:t>СПРАВ</a:t>
            </a:r>
            <a:r>
              <a:rPr spc="204" dirty="0"/>
              <a:t>К</a:t>
            </a:r>
            <a:r>
              <a:rPr spc="229" dirty="0"/>
              <a:t>А</a:t>
            </a:r>
            <a:r>
              <a:rPr spc="-260" dirty="0"/>
              <a:t> </a:t>
            </a:r>
            <a:r>
              <a:rPr spc="440" dirty="0"/>
              <a:t>О</a:t>
            </a:r>
            <a:r>
              <a:rPr spc="-275" dirty="0"/>
              <a:t> </a:t>
            </a:r>
            <a:r>
              <a:rPr spc="260" dirty="0"/>
              <a:t>ВАШЕЙ</a:t>
            </a:r>
            <a:r>
              <a:rPr spc="-265" dirty="0"/>
              <a:t> </a:t>
            </a:r>
            <a:r>
              <a:rPr spc="440" dirty="0"/>
              <a:t>ОО</a:t>
            </a:r>
            <a:r>
              <a:rPr spc="-265" dirty="0"/>
              <a:t> </a:t>
            </a:r>
            <a:r>
              <a:rPr spc="350" dirty="0"/>
              <a:t>И</a:t>
            </a:r>
            <a:r>
              <a:rPr spc="-275" dirty="0"/>
              <a:t> </a:t>
            </a:r>
            <a:r>
              <a:rPr spc="110" dirty="0"/>
              <a:t>ЕЕ</a:t>
            </a:r>
            <a:r>
              <a:rPr spc="-265" dirty="0"/>
              <a:t> </a:t>
            </a:r>
            <a:r>
              <a:rPr spc="120" dirty="0"/>
              <a:t>СРЕДЕ</a:t>
            </a:r>
          </a:p>
        </p:txBody>
      </p:sp>
      <p:pic>
        <p:nvPicPr>
          <p:cNvPr id="2050" name="Picture 2" descr="http://xn----7sbabhra1becl0ajd0bm3itf.xn----7sbadc4eir.xn--p1ai/wp-content/uploads/2021/02/DSC4685-1-1024x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2209800" cy="14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047748"/>
            <a:ext cx="2768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Педагогический коллектив: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22 педагога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60% - высшее образование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74% - первая категория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54% - молодые педагоги до 35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1100" y="97155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70 обучающихся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100% - занятость в ДО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9 – </a:t>
            </a:r>
            <a:r>
              <a:rPr lang="ru-RU" sz="1200" b="1" dirty="0" err="1" smtClean="0">
                <a:solidFill>
                  <a:srgbClr val="FF0000"/>
                </a:solidFill>
              </a:rPr>
              <a:t>предпрофильное</a:t>
            </a:r>
            <a:r>
              <a:rPr lang="ru-RU" sz="1200" b="1" dirty="0" smtClean="0">
                <a:solidFill>
                  <a:srgbClr val="FF0000"/>
                </a:solidFill>
              </a:rPr>
              <a:t> обучение на базе КГПУ (</a:t>
            </a:r>
            <a:r>
              <a:rPr lang="ru-RU" sz="1200" b="1" dirty="0" err="1" smtClean="0">
                <a:solidFill>
                  <a:srgbClr val="FF0000"/>
                </a:solidFill>
              </a:rPr>
              <a:t>пед.класс</a:t>
            </a:r>
            <a:r>
              <a:rPr lang="ru-RU" sz="1200" b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77% - охват обучающихся в предметных олимпиадах и конкурсах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10-11 класс – реализация естественно-научного профиля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15200" y="3333750"/>
            <a:ext cx="28418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Тренажерный зал. </a:t>
            </a:r>
            <a:endParaRPr lang="ru-RU" sz="1200" dirty="0" smtClean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Спортзал</a:t>
            </a:r>
            <a:r>
              <a:rPr lang="ru-RU" sz="1200" dirty="0">
                <a:latin typeface="+mj-lt"/>
              </a:rPr>
              <a:t>.</a:t>
            </a:r>
            <a:br>
              <a:rPr lang="ru-RU" sz="1200" dirty="0">
                <a:latin typeface="+mj-lt"/>
              </a:rPr>
            </a:br>
            <a:r>
              <a:rPr lang="ru-RU" sz="1200" dirty="0" smtClean="0">
                <a:latin typeface="+mj-lt"/>
              </a:rPr>
              <a:t>Спортивная </a:t>
            </a:r>
            <a:r>
              <a:rPr lang="ru-RU" sz="1200" dirty="0">
                <a:latin typeface="+mj-lt"/>
              </a:rPr>
              <a:t>площадка.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Актовый зал.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Сенсорная комната.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Детская игровая площадка.</a:t>
            </a:r>
            <a:r>
              <a:rPr lang="ru-RU" sz="1200" dirty="0" smtClean="0">
                <a:latin typeface="+mj-lt"/>
              </a:rPr>
              <a:t> </a:t>
            </a:r>
            <a:br>
              <a:rPr lang="ru-RU" sz="1200" dirty="0" smtClean="0">
                <a:latin typeface="+mj-lt"/>
              </a:rPr>
            </a:br>
            <a:endParaRPr lang="ru-RU" sz="1200" dirty="0">
              <a:latin typeface="+mj-lt"/>
            </a:endParaRPr>
          </a:p>
        </p:txBody>
      </p:sp>
      <p:pic>
        <p:nvPicPr>
          <p:cNvPr id="2052" name="Picture 4" descr="http://xn----7sbabhra1becl0ajd0bm3itf.xn----7sbadc4eir.xn--p1ai/wp-content/uploads/2022/09/IMG-20220902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66950"/>
            <a:ext cx="18101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n----7sbabhra1becl0ajd0bm3itf.xn----7sbadc4eir.xn--p1ai/wp-content/uploads/2022/09/16620993718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92" y="2389151"/>
            <a:ext cx="1769808" cy="11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2-03\Desktop\выступление гражданско патриотическое воспитание\Attachments_tanyapk1981@yandex.ru_2022-10-17_16-13-10\16659943198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95817"/>
            <a:ext cx="2351700" cy="17637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2-03\Desktop\фото\фото все\для стенда\Об истории школы\20190421_1349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b="11446"/>
          <a:stretch/>
        </p:blipFill>
        <p:spPr bwMode="auto">
          <a:xfrm>
            <a:off x="3761017" y="3576492"/>
            <a:ext cx="3719952" cy="15411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7"/>
          <p:cNvPicPr>
            <a:picLocks noGrp="1"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95" y="2496526"/>
            <a:ext cx="1267660" cy="149786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3" t="16148" b="43207"/>
          <a:stretch/>
        </p:blipFill>
        <p:spPr bwMode="auto">
          <a:xfrm>
            <a:off x="3828442" y="2571750"/>
            <a:ext cx="1461642" cy="106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Директор\Desktop\отчет о самообследовании\19-04-2021_08-58-04\IMG_20210419_1253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4026247"/>
            <a:ext cx="1524000" cy="11430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00958"/>
            <a:ext cx="2481482" cy="111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7554" y="2086232"/>
            <a:ext cx="1387311" cy="8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0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099" y="590550"/>
            <a:ext cx="77292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МЕС</a:t>
            </a:r>
            <a:r>
              <a:rPr spc="175" dirty="0"/>
              <a:t>Т</a:t>
            </a:r>
            <a:r>
              <a:rPr spc="440" dirty="0"/>
              <a:t>О</a:t>
            </a:r>
            <a:r>
              <a:rPr spc="-265" dirty="0"/>
              <a:t> </a:t>
            </a:r>
            <a:r>
              <a:rPr spc="165" dirty="0"/>
              <a:t>ПРОЕКТА</a:t>
            </a:r>
            <a:r>
              <a:rPr spc="-275" dirty="0"/>
              <a:t> </a:t>
            </a:r>
            <a:r>
              <a:rPr spc="240" dirty="0"/>
              <a:t>В</a:t>
            </a:r>
            <a:r>
              <a:rPr spc="-265" dirty="0"/>
              <a:t> </a:t>
            </a:r>
            <a:r>
              <a:rPr spc="225" dirty="0"/>
              <a:t>ЖИЗНИ</a:t>
            </a:r>
            <a:r>
              <a:rPr spc="-275" dirty="0"/>
              <a:t> </a:t>
            </a:r>
            <a:r>
              <a:rPr spc="355" dirty="0"/>
              <a:t>И</a:t>
            </a:r>
            <a:r>
              <a:rPr spc="-275" dirty="0"/>
              <a:t> </a:t>
            </a:r>
            <a:r>
              <a:rPr spc="185" dirty="0"/>
              <a:t>РАБ</a:t>
            </a:r>
            <a:r>
              <a:rPr spc="150" dirty="0"/>
              <a:t>О</a:t>
            </a:r>
            <a:r>
              <a:rPr spc="130" dirty="0"/>
              <a:t>Т</a:t>
            </a:r>
            <a:r>
              <a:rPr spc="110" dirty="0"/>
              <a:t>Е</a:t>
            </a:r>
            <a:r>
              <a:rPr spc="-275" dirty="0"/>
              <a:t> </a:t>
            </a:r>
            <a:r>
              <a:rPr spc="440" dirty="0"/>
              <a:t>ОО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91620"/>
            <a:ext cx="2743201" cy="167866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850"/>
              </a:spcBef>
              <a:buFont typeface="Arial" pitchFamily="34" charset="0"/>
              <a:buChar char="•"/>
            </a:pPr>
            <a:r>
              <a:rPr lang="ru-RU" sz="1200" dirty="0"/>
              <a:t>Урочная </a:t>
            </a:r>
            <a:r>
              <a:rPr lang="ru-RU" sz="1200" dirty="0" smtClean="0"/>
              <a:t>деятельность </a:t>
            </a:r>
          </a:p>
          <a:p>
            <a:pPr marL="184150" indent="-171450">
              <a:lnSpc>
                <a:spcPct val="100000"/>
              </a:lnSpc>
              <a:spcBef>
                <a:spcPts val="850"/>
              </a:spcBef>
              <a:buFont typeface="Arial" pitchFamily="34" charset="0"/>
              <a:buChar char="•"/>
            </a:pPr>
            <a:r>
              <a:rPr lang="ru-RU" sz="1200" dirty="0" smtClean="0"/>
              <a:t>Внеурочная деятельность</a:t>
            </a:r>
          </a:p>
          <a:p>
            <a:pPr marL="184150" indent="-171450">
              <a:lnSpc>
                <a:spcPct val="100000"/>
              </a:lnSpc>
              <a:spcBef>
                <a:spcPts val="850"/>
              </a:spcBef>
              <a:buFont typeface="Arial" pitchFamily="34" charset="0"/>
              <a:buChar char="•"/>
            </a:pPr>
            <a:r>
              <a:rPr lang="ru-RU" sz="1200" dirty="0" smtClean="0"/>
              <a:t>Дополнительное образование</a:t>
            </a:r>
          </a:p>
          <a:p>
            <a:pPr marL="184150" indent="-171450">
              <a:lnSpc>
                <a:spcPct val="100000"/>
              </a:lnSpc>
              <a:spcBef>
                <a:spcPts val="850"/>
              </a:spcBef>
              <a:buFont typeface="Arial" pitchFamily="34" charset="0"/>
              <a:buChar char="•"/>
            </a:pPr>
            <a:r>
              <a:rPr lang="ru-RU" sz="1200" dirty="0" smtClean="0"/>
              <a:t>Проектная деятельность</a:t>
            </a:r>
          </a:p>
          <a:p>
            <a:pPr marL="184150" indent="-171450">
              <a:lnSpc>
                <a:spcPct val="100000"/>
              </a:lnSpc>
              <a:spcBef>
                <a:spcPts val="850"/>
              </a:spcBef>
              <a:buFont typeface="Arial" pitchFamily="34" charset="0"/>
              <a:buChar char="•"/>
            </a:pPr>
            <a:r>
              <a:rPr lang="ru-RU" sz="1200" dirty="0" smtClean="0"/>
              <a:t>Профессиональный рост </a:t>
            </a:r>
            <a:r>
              <a:rPr lang="ru-RU" sz="1200" dirty="0" smtClean="0"/>
              <a:t>педагогического коллектива</a:t>
            </a:r>
            <a:endParaRPr lang="ru-RU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2419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10635" y="1126688"/>
            <a:ext cx="4419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Обучение педагогов</a:t>
            </a:r>
          </a:p>
          <a:p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Работа команды педагогов</a:t>
            </a:r>
          </a:p>
          <a:p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Всеобуч родителей</a:t>
            </a:r>
          </a:p>
          <a:p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Взаимодействие с другими организациями</a:t>
            </a:r>
          </a:p>
          <a:p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Изменение образовательных программ школы в рамках внеурочной деятельности и учебных курсов с использованием ресурсом платформы </a:t>
            </a:r>
            <a:r>
              <a:rPr lang="ru-RU" sz="1400" dirty="0" err="1" smtClean="0"/>
              <a:t>сберкласс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Реализация школьной программы воспитания </a:t>
            </a:r>
          </a:p>
          <a:p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Деятельность школьного ученического самоуправления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962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3697463" y="1126688"/>
            <a:ext cx="722137" cy="3539431"/>
          </a:xfrm>
          <a:prstGeom prst="leftBrace">
            <a:avLst>
              <a:gd name="adj1" fmla="val 85828"/>
              <a:gd name="adj2" fmla="val 4981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105" y="438150"/>
            <a:ext cx="53060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35" dirty="0"/>
              <a:t>ИССЛЕДОВАН</a:t>
            </a:r>
            <a:r>
              <a:rPr sz="2400" spc="260" dirty="0"/>
              <a:t>И</a:t>
            </a:r>
            <a:r>
              <a:rPr sz="2400" spc="110" dirty="0"/>
              <a:t>Е</a:t>
            </a:r>
            <a:r>
              <a:rPr sz="2400" spc="-275" dirty="0"/>
              <a:t> </a:t>
            </a:r>
            <a:r>
              <a:rPr sz="2400" spc="114" dirty="0"/>
              <a:t>СРЕ</a:t>
            </a:r>
            <a:r>
              <a:rPr sz="2400" spc="145" dirty="0"/>
              <a:t>Д</a:t>
            </a:r>
            <a:r>
              <a:rPr sz="2400" spc="270" dirty="0"/>
              <a:t>Ы</a:t>
            </a:r>
            <a:r>
              <a:rPr sz="2400" spc="-275" dirty="0"/>
              <a:t> </a:t>
            </a:r>
            <a:r>
              <a:rPr sz="2400" spc="440" dirty="0"/>
              <a:t>ОО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788170"/>
            <a:ext cx="8103870" cy="6296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44805" algn="ctr">
              <a:lnSpc>
                <a:spcPct val="100000"/>
              </a:lnSpc>
              <a:spcBef>
                <a:spcPts val="490"/>
              </a:spcBef>
            </a:pPr>
            <a:r>
              <a:rPr lang="ru-RU" sz="1200" b="1" dirty="0" smtClean="0"/>
              <a:t>Методика </a:t>
            </a:r>
            <a:r>
              <a:rPr lang="ru-RU" sz="1200" b="1" dirty="0"/>
              <a:t>анализа образовательной модели школы» (В.А. </a:t>
            </a:r>
            <a:r>
              <a:rPr lang="ru-RU" sz="1200" b="1" dirty="0" err="1"/>
              <a:t>Ясвин</a:t>
            </a:r>
            <a:r>
              <a:rPr lang="ru-RU" sz="1200" b="1" dirty="0"/>
              <a:t>)</a:t>
            </a:r>
            <a:r>
              <a:rPr lang="ru-RU" sz="1200" dirty="0" smtClean="0"/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i="1" spc="-10" dirty="0">
                <a:solidFill>
                  <a:srgbClr val="000000"/>
                </a:solidFill>
                <a:cs typeface="Calibri"/>
              </a:rPr>
              <a:t>Доминирующий</a:t>
            </a:r>
            <a:r>
              <a:rPr lang="ru-RU" sz="1200" i="1" spc="-25" dirty="0">
                <a:solidFill>
                  <a:srgbClr val="000000"/>
                </a:solidFill>
                <a:cs typeface="Calibri"/>
              </a:rPr>
              <a:t> </a:t>
            </a:r>
            <a:r>
              <a:rPr lang="ru-RU" sz="1200" i="1" dirty="0">
                <a:solidFill>
                  <a:srgbClr val="000000"/>
                </a:solidFill>
                <a:cs typeface="Calibri"/>
              </a:rPr>
              <a:t>тип</a:t>
            </a:r>
            <a:r>
              <a:rPr lang="ru-RU" sz="1200" i="1" spc="-5" dirty="0">
                <a:solidFill>
                  <a:srgbClr val="000000"/>
                </a:solidFill>
                <a:cs typeface="Calibri"/>
              </a:rPr>
              <a:t> ОС</a:t>
            </a:r>
            <a:r>
              <a:rPr lang="ru-RU" sz="1200" i="1" spc="-20" dirty="0">
                <a:solidFill>
                  <a:srgbClr val="000000"/>
                </a:solidFill>
                <a:cs typeface="Calibri"/>
              </a:rPr>
              <a:t> </a:t>
            </a:r>
            <a:r>
              <a:rPr lang="ru-RU" sz="1200" i="1" spc="-5" dirty="0">
                <a:solidFill>
                  <a:srgbClr val="000000"/>
                </a:solidFill>
                <a:cs typeface="Calibri"/>
              </a:rPr>
              <a:t>ОО</a:t>
            </a:r>
            <a:r>
              <a:rPr lang="ru-RU" sz="1200" i="1" spc="-30" dirty="0">
                <a:solidFill>
                  <a:srgbClr val="000000"/>
                </a:solidFill>
                <a:cs typeface="Calibri"/>
              </a:rPr>
              <a:t> </a:t>
            </a:r>
            <a:r>
              <a:rPr lang="ru-RU" sz="1200" i="1" dirty="0">
                <a:solidFill>
                  <a:srgbClr val="000000"/>
                </a:solidFill>
                <a:cs typeface="Calibri"/>
              </a:rPr>
              <a:t>в</a:t>
            </a:r>
            <a:r>
              <a:rPr lang="ru-RU" sz="1200" i="1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ru-RU" sz="1200" i="1" dirty="0">
                <a:solidFill>
                  <a:srgbClr val="000000"/>
                </a:solidFill>
                <a:cs typeface="Calibri"/>
              </a:rPr>
              <a:t>начале</a:t>
            </a:r>
            <a:r>
              <a:rPr lang="ru-RU" sz="1200" i="1" spc="-20" dirty="0">
                <a:solidFill>
                  <a:srgbClr val="000000"/>
                </a:solidFill>
                <a:cs typeface="Calibri"/>
              </a:rPr>
              <a:t> </a:t>
            </a:r>
            <a:r>
              <a:rPr lang="ru-RU" sz="1200" i="1" spc="-5" dirty="0" smtClean="0">
                <a:solidFill>
                  <a:srgbClr val="000000"/>
                </a:solidFill>
                <a:cs typeface="Calibri"/>
              </a:rPr>
              <a:t>проекта:</a:t>
            </a:r>
            <a:r>
              <a:rPr lang="ru-RU" sz="1200" dirty="0" smtClean="0">
                <a:cs typeface="Calibri"/>
              </a:rPr>
              <a:t>   </a:t>
            </a:r>
            <a:r>
              <a:rPr lang="ru-RU" sz="1200" dirty="0" smtClean="0">
                <a:solidFill>
                  <a:srgbClr val="006FC0"/>
                </a:solidFill>
                <a:cs typeface="Calibri"/>
              </a:rPr>
              <a:t>Карьерный</a:t>
            </a:r>
            <a:r>
              <a:rPr lang="ru-RU" sz="1200" spc="-10" dirty="0" smtClean="0">
                <a:solidFill>
                  <a:srgbClr val="006FC0"/>
                </a:solidFill>
                <a:cs typeface="Calibri"/>
              </a:rPr>
              <a:t> </a:t>
            </a:r>
            <a:r>
              <a:rPr lang="ru-RU" sz="1200" i="1" spc="-5" dirty="0">
                <a:solidFill>
                  <a:srgbClr val="006FC0"/>
                </a:solidFill>
                <a:cs typeface="Calibri"/>
              </a:rPr>
              <a:t>тип </a:t>
            </a:r>
            <a:r>
              <a:rPr lang="ru-RU" sz="1200" i="1" spc="-5" dirty="0" smtClean="0">
                <a:solidFill>
                  <a:srgbClr val="006FC0"/>
                </a:solidFill>
                <a:cs typeface="Calibri"/>
              </a:rPr>
              <a:t>(49,8%)</a:t>
            </a:r>
            <a:r>
              <a:rPr lang="ru-RU" sz="1200" i="1" spc="-25" dirty="0" smtClean="0">
                <a:solidFill>
                  <a:srgbClr val="006FC0"/>
                </a:solidFill>
                <a:cs typeface="Calibri"/>
              </a:rPr>
              <a:t> </a:t>
            </a:r>
            <a:r>
              <a:rPr lang="ru-RU" sz="1200" i="1" spc="-10" dirty="0">
                <a:solidFill>
                  <a:srgbClr val="006FC0"/>
                </a:solidFill>
                <a:cs typeface="Calibri"/>
              </a:rPr>
              <a:t>образовательной</a:t>
            </a:r>
            <a:r>
              <a:rPr lang="ru-RU" sz="1200" i="1" spc="20" dirty="0">
                <a:solidFill>
                  <a:srgbClr val="006FC0"/>
                </a:solidFill>
                <a:cs typeface="Calibri"/>
              </a:rPr>
              <a:t> </a:t>
            </a:r>
            <a:r>
              <a:rPr lang="ru-RU" sz="1200" i="1" dirty="0">
                <a:solidFill>
                  <a:srgbClr val="006FC0"/>
                </a:solidFill>
                <a:cs typeface="Calibri"/>
              </a:rPr>
              <a:t>среды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sz="1200" dirty="0">
              <a:latin typeface="Arial"/>
              <a:cs typeface="Arial"/>
            </a:endParaRPr>
          </a:p>
        </p:txBody>
      </p:sp>
      <p:grpSp>
        <p:nvGrpSpPr>
          <p:cNvPr id="4" name="object 9"/>
          <p:cNvGrpSpPr/>
          <p:nvPr/>
        </p:nvGrpSpPr>
        <p:grpSpPr>
          <a:xfrm>
            <a:off x="2322682" y="1248794"/>
            <a:ext cx="4740553" cy="3419203"/>
            <a:chOff x="2619566" y="2148479"/>
            <a:chExt cx="4740553" cy="3419203"/>
          </a:xfrm>
        </p:grpSpPr>
        <p:pic>
          <p:nvPicPr>
            <p:cNvPr id="5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5901" y="4329645"/>
              <a:ext cx="1402868" cy="1152443"/>
            </a:xfrm>
            <a:prstGeom prst="rect">
              <a:avLst/>
            </a:prstGeom>
          </p:spPr>
        </p:pic>
        <p:sp>
          <p:nvSpPr>
            <p:cNvPr id="6" name="object 11"/>
            <p:cNvSpPr/>
            <p:nvPr/>
          </p:nvSpPr>
          <p:spPr>
            <a:xfrm>
              <a:off x="3333235" y="4338196"/>
              <a:ext cx="1354455" cy="1102995"/>
            </a:xfrm>
            <a:custGeom>
              <a:avLst/>
              <a:gdLst/>
              <a:ahLst/>
              <a:cxnLst/>
              <a:rect l="l" t="t" r="r" b="b"/>
              <a:pathLst>
                <a:path w="1354454" h="1102995">
                  <a:moveTo>
                    <a:pt x="1354057" y="0"/>
                  </a:moveTo>
                  <a:lnTo>
                    <a:pt x="677114" y="0"/>
                  </a:lnTo>
                  <a:lnTo>
                    <a:pt x="624193" y="1658"/>
                  </a:lnTo>
                  <a:lnTo>
                    <a:pt x="572386" y="6553"/>
                  </a:lnTo>
                  <a:lnTo>
                    <a:pt x="521845" y="14560"/>
                  </a:lnTo>
                  <a:lnTo>
                    <a:pt x="472719" y="25558"/>
                  </a:lnTo>
                  <a:lnTo>
                    <a:pt x="425160" y="39424"/>
                  </a:lnTo>
                  <a:lnTo>
                    <a:pt x="379318" y="56035"/>
                  </a:lnTo>
                  <a:lnTo>
                    <a:pt x="335343" y="75269"/>
                  </a:lnTo>
                  <a:lnTo>
                    <a:pt x="293385" y="97003"/>
                  </a:lnTo>
                  <a:lnTo>
                    <a:pt x="253596" y="121115"/>
                  </a:lnTo>
                  <a:lnTo>
                    <a:pt x="216125" y="147481"/>
                  </a:lnTo>
                  <a:lnTo>
                    <a:pt x="181123" y="175980"/>
                  </a:lnTo>
                  <a:lnTo>
                    <a:pt x="148741" y="206489"/>
                  </a:lnTo>
                  <a:lnTo>
                    <a:pt x="119128" y="238885"/>
                  </a:lnTo>
                  <a:lnTo>
                    <a:pt x="92436" y="273045"/>
                  </a:lnTo>
                  <a:lnTo>
                    <a:pt x="68815" y="308847"/>
                  </a:lnTo>
                  <a:lnTo>
                    <a:pt x="48415" y="346169"/>
                  </a:lnTo>
                  <a:lnTo>
                    <a:pt x="31387" y="384887"/>
                  </a:lnTo>
                  <a:lnTo>
                    <a:pt x="17880" y="424879"/>
                  </a:lnTo>
                  <a:lnTo>
                    <a:pt x="8047" y="466023"/>
                  </a:lnTo>
                  <a:lnTo>
                    <a:pt x="2036" y="508196"/>
                  </a:lnTo>
                  <a:lnTo>
                    <a:pt x="0" y="551275"/>
                  </a:lnTo>
                  <a:lnTo>
                    <a:pt x="2036" y="594357"/>
                  </a:lnTo>
                  <a:lnTo>
                    <a:pt x="8047" y="636531"/>
                  </a:lnTo>
                  <a:lnTo>
                    <a:pt x="17880" y="677675"/>
                  </a:lnTo>
                  <a:lnTo>
                    <a:pt x="31387" y="717668"/>
                  </a:lnTo>
                  <a:lnTo>
                    <a:pt x="48415" y="756386"/>
                  </a:lnTo>
                  <a:lnTo>
                    <a:pt x="68815" y="793707"/>
                  </a:lnTo>
                  <a:lnTo>
                    <a:pt x="92436" y="829509"/>
                  </a:lnTo>
                  <a:lnTo>
                    <a:pt x="119128" y="863668"/>
                  </a:lnTo>
                  <a:lnTo>
                    <a:pt x="148741" y="896062"/>
                  </a:lnTo>
                  <a:lnTo>
                    <a:pt x="181123" y="926569"/>
                  </a:lnTo>
                  <a:lnTo>
                    <a:pt x="216125" y="955066"/>
                  </a:lnTo>
                  <a:lnTo>
                    <a:pt x="253596" y="981431"/>
                  </a:lnTo>
                  <a:lnTo>
                    <a:pt x="293385" y="1005541"/>
                  </a:lnTo>
                  <a:lnTo>
                    <a:pt x="335343" y="1027273"/>
                  </a:lnTo>
                  <a:lnTo>
                    <a:pt x="379318" y="1046506"/>
                  </a:lnTo>
                  <a:lnTo>
                    <a:pt x="425160" y="1063115"/>
                  </a:lnTo>
                  <a:lnTo>
                    <a:pt x="472719" y="1076980"/>
                  </a:lnTo>
                  <a:lnTo>
                    <a:pt x="521845" y="1087977"/>
                  </a:lnTo>
                  <a:lnTo>
                    <a:pt x="572386" y="1095983"/>
                  </a:lnTo>
                  <a:lnTo>
                    <a:pt x="624193" y="1100877"/>
                  </a:lnTo>
                  <a:lnTo>
                    <a:pt x="677114" y="1102536"/>
                  </a:lnTo>
                  <a:lnTo>
                    <a:pt x="730014" y="1100877"/>
                  </a:lnTo>
                  <a:lnTo>
                    <a:pt x="781801" y="1095983"/>
                  </a:lnTo>
                  <a:lnTo>
                    <a:pt x="832325" y="1087977"/>
                  </a:lnTo>
                  <a:lnTo>
                    <a:pt x="881434" y="1076980"/>
                  </a:lnTo>
                  <a:lnTo>
                    <a:pt x="928979" y="1063115"/>
                  </a:lnTo>
                  <a:lnTo>
                    <a:pt x="974808" y="1046506"/>
                  </a:lnTo>
                  <a:lnTo>
                    <a:pt x="1018772" y="1027273"/>
                  </a:lnTo>
                  <a:lnTo>
                    <a:pt x="1060719" y="1005541"/>
                  </a:lnTo>
                  <a:lnTo>
                    <a:pt x="1100499" y="981431"/>
                  </a:lnTo>
                  <a:lnTo>
                    <a:pt x="1137963" y="955066"/>
                  </a:lnTo>
                  <a:lnTo>
                    <a:pt x="1172958" y="926569"/>
                  </a:lnTo>
                  <a:lnTo>
                    <a:pt x="1205334" y="896062"/>
                  </a:lnTo>
                  <a:lnTo>
                    <a:pt x="1234942" y="863668"/>
                  </a:lnTo>
                  <a:lnTo>
                    <a:pt x="1261631" y="829509"/>
                  </a:lnTo>
                  <a:lnTo>
                    <a:pt x="1285249" y="793707"/>
                  </a:lnTo>
                  <a:lnTo>
                    <a:pt x="1305646" y="756386"/>
                  </a:lnTo>
                  <a:lnTo>
                    <a:pt x="1322673" y="717668"/>
                  </a:lnTo>
                  <a:lnTo>
                    <a:pt x="1336178" y="677675"/>
                  </a:lnTo>
                  <a:lnTo>
                    <a:pt x="1346011" y="636531"/>
                  </a:lnTo>
                  <a:lnTo>
                    <a:pt x="1352021" y="594357"/>
                  </a:lnTo>
                  <a:lnTo>
                    <a:pt x="1354057" y="551275"/>
                  </a:lnTo>
                  <a:lnTo>
                    <a:pt x="1354057" y="0"/>
                  </a:lnTo>
                  <a:close/>
                </a:path>
              </a:pathLst>
            </a:custGeom>
            <a:solidFill>
              <a:srgbClr val="56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4223" y="4863988"/>
              <a:ext cx="746133" cy="448564"/>
            </a:xfrm>
            <a:prstGeom prst="rect">
              <a:avLst/>
            </a:prstGeom>
          </p:spPr>
        </p:pic>
        <p:sp>
          <p:nvSpPr>
            <p:cNvPr id="8" name="object 13"/>
            <p:cNvSpPr/>
            <p:nvPr/>
          </p:nvSpPr>
          <p:spPr>
            <a:xfrm>
              <a:off x="3556717" y="4866702"/>
              <a:ext cx="742315" cy="444500"/>
            </a:xfrm>
            <a:custGeom>
              <a:avLst/>
              <a:gdLst/>
              <a:ahLst/>
              <a:cxnLst/>
              <a:rect l="l" t="t" r="r" b="b"/>
              <a:pathLst>
                <a:path w="742314" h="444500">
                  <a:moveTo>
                    <a:pt x="0" y="222048"/>
                  </a:moveTo>
                  <a:lnTo>
                    <a:pt x="18915" y="151861"/>
                  </a:lnTo>
                  <a:lnTo>
                    <a:pt x="41414" y="120001"/>
                  </a:lnTo>
                  <a:lnTo>
                    <a:pt x="71588" y="90906"/>
                  </a:lnTo>
                  <a:lnTo>
                    <a:pt x="108674" y="65033"/>
                  </a:lnTo>
                  <a:lnTo>
                    <a:pt x="151908" y="42840"/>
                  </a:lnTo>
                  <a:lnTo>
                    <a:pt x="200525" y="24783"/>
                  </a:lnTo>
                  <a:lnTo>
                    <a:pt x="253762" y="11319"/>
                  </a:lnTo>
                  <a:lnTo>
                    <a:pt x="310855" y="2906"/>
                  </a:lnTo>
                  <a:lnTo>
                    <a:pt x="371040" y="0"/>
                  </a:lnTo>
                  <a:lnTo>
                    <a:pt x="431183" y="2906"/>
                  </a:lnTo>
                  <a:lnTo>
                    <a:pt x="488243" y="11319"/>
                  </a:lnTo>
                  <a:lnTo>
                    <a:pt x="541453" y="24783"/>
                  </a:lnTo>
                  <a:lnTo>
                    <a:pt x="590051" y="42840"/>
                  </a:lnTo>
                  <a:lnTo>
                    <a:pt x="633270" y="65033"/>
                  </a:lnTo>
                  <a:lnTo>
                    <a:pt x="670347" y="90906"/>
                  </a:lnTo>
                  <a:lnTo>
                    <a:pt x="700515" y="120001"/>
                  </a:lnTo>
                  <a:lnTo>
                    <a:pt x="723011" y="151861"/>
                  </a:lnTo>
                  <a:lnTo>
                    <a:pt x="741926" y="222048"/>
                  </a:lnTo>
                  <a:lnTo>
                    <a:pt x="737069" y="258068"/>
                  </a:lnTo>
                  <a:lnTo>
                    <a:pt x="723011" y="292236"/>
                  </a:lnTo>
                  <a:lnTo>
                    <a:pt x="700515" y="324096"/>
                  </a:lnTo>
                  <a:lnTo>
                    <a:pt x="670347" y="353191"/>
                  </a:lnTo>
                  <a:lnTo>
                    <a:pt x="633270" y="379064"/>
                  </a:lnTo>
                  <a:lnTo>
                    <a:pt x="590051" y="401257"/>
                  </a:lnTo>
                  <a:lnTo>
                    <a:pt x="541453" y="419314"/>
                  </a:lnTo>
                  <a:lnTo>
                    <a:pt x="488243" y="432778"/>
                  </a:lnTo>
                  <a:lnTo>
                    <a:pt x="431183" y="441191"/>
                  </a:lnTo>
                  <a:lnTo>
                    <a:pt x="371040" y="444097"/>
                  </a:lnTo>
                  <a:lnTo>
                    <a:pt x="310855" y="441191"/>
                  </a:lnTo>
                  <a:lnTo>
                    <a:pt x="253762" y="432778"/>
                  </a:lnTo>
                  <a:lnTo>
                    <a:pt x="200525" y="419314"/>
                  </a:lnTo>
                  <a:lnTo>
                    <a:pt x="151908" y="401257"/>
                  </a:lnTo>
                  <a:lnTo>
                    <a:pt x="108674" y="379064"/>
                  </a:lnTo>
                  <a:lnTo>
                    <a:pt x="71588" y="353191"/>
                  </a:lnTo>
                  <a:lnTo>
                    <a:pt x="41414" y="324096"/>
                  </a:lnTo>
                  <a:lnTo>
                    <a:pt x="18915" y="292236"/>
                  </a:lnTo>
                  <a:lnTo>
                    <a:pt x="0" y="222048"/>
                  </a:lnTo>
                  <a:close/>
                </a:path>
              </a:pathLst>
            </a:custGeom>
            <a:ln w="776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8642" y="4329669"/>
              <a:ext cx="1629172" cy="1238013"/>
            </a:xfrm>
            <a:prstGeom prst="rect">
              <a:avLst/>
            </a:prstGeom>
          </p:spPr>
        </p:pic>
        <p:sp>
          <p:nvSpPr>
            <p:cNvPr id="10" name="object 15"/>
            <p:cNvSpPr/>
            <p:nvPr/>
          </p:nvSpPr>
          <p:spPr>
            <a:xfrm>
              <a:off x="4876319" y="4338196"/>
              <a:ext cx="1579880" cy="1188720"/>
            </a:xfrm>
            <a:custGeom>
              <a:avLst/>
              <a:gdLst/>
              <a:ahLst/>
              <a:cxnLst/>
              <a:rect l="l" t="t" r="r" b="b"/>
              <a:pathLst>
                <a:path w="1579879" h="1188720">
                  <a:moveTo>
                    <a:pt x="789922" y="0"/>
                  </a:moveTo>
                  <a:lnTo>
                    <a:pt x="0" y="0"/>
                  </a:lnTo>
                  <a:lnTo>
                    <a:pt x="0" y="594115"/>
                  </a:lnTo>
                  <a:lnTo>
                    <a:pt x="1822" y="634791"/>
                  </a:lnTo>
                  <a:lnTo>
                    <a:pt x="7209" y="674731"/>
                  </a:lnTo>
                  <a:lnTo>
                    <a:pt x="16045" y="713846"/>
                  </a:lnTo>
                  <a:lnTo>
                    <a:pt x="28211" y="752049"/>
                  </a:lnTo>
                  <a:lnTo>
                    <a:pt x="43591" y="789251"/>
                  </a:lnTo>
                  <a:lnTo>
                    <a:pt x="62065" y="825363"/>
                  </a:lnTo>
                  <a:lnTo>
                    <a:pt x="83518" y="860297"/>
                  </a:lnTo>
                  <a:lnTo>
                    <a:pt x="107831" y="893964"/>
                  </a:lnTo>
                  <a:lnTo>
                    <a:pt x="134887" y="926277"/>
                  </a:lnTo>
                  <a:lnTo>
                    <a:pt x="164568" y="957146"/>
                  </a:lnTo>
                  <a:lnTo>
                    <a:pt x="196756" y="986483"/>
                  </a:lnTo>
                  <a:lnTo>
                    <a:pt x="231335" y="1014199"/>
                  </a:lnTo>
                  <a:lnTo>
                    <a:pt x="268187" y="1040207"/>
                  </a:lnTo>
                  <a:lnTo>
                    <a:pt x="307193" y="1064417"/>
                  </a:lnTo>
                  <a:lnTo>
                    <a:pt x="348237" y="1086742"/>
                  </a:lnTo>
                  <a:lnTo>
                    <a:pt x="391201" y="1107092"/>
                  </a:lnTo>
                  <a:lnTo>
                    <a:pt x="435967" y="1125379"/>
                  </a:lnTo>
                  <a:lnTo>
                    <a:pt x="482418" y="1141515"/>
                  </a:lnTo>
                  <a:lnTo>
                    <a:pt x="530436" y="1155411"/>
                  </a:lnTo>
                  <a:lnTo>
                    <a:pt x="579904" y="1166980"/>
                  </a:lnTo>
                  <a:lnTo>
                    <a:pt x="630704" y="1176131"/>
                  </a:lnTo>
                  <a:lnTo>
                    <a:pt x="682719" y="1182777"/>
                  </a:lnTo>
                  <a:lnTo>
                    <a:pt x="735831" y="1186830"/>
                  </a:lnTo>
                  <a:lnTo>
                    <a:pt x="789922" y="1188200"/>
                  </a:lnTo>
                  <a:lnTo>
                    <a:pt x="844014" y="1186830"/>
                  </a:lnTo>
                  <a:lnTo>
                    <a:pt x="897126" y="1182777"/>
                  </a:lnTo>
                  <a:lnTo>
                    <a:pt x="949140" y="1176131"/>
                  </a:lnTo>
                  <a:lnTo>
                    <a:pt x="999941" y="1166980"/>
                  </a:lnTo>
                  <a:lnTo>
                    <a:pt x="1049409" y="1155411"/>
                  </a:lnTo>
                  <a:lnTo>
                    <a:pt x="1097427" y="1141515"/>
                  </a:lnTo>
                  <a:lnTo>
                    <a:pt x="1143878" y="1125379"/>
                  </a:lnTo>
                  <a:lnTo>
                    <a:pt x="1188644" y="1107092"/>
                  </a:lnTo>
                  <a:lnTo>
                    <a:pt x="1231608" y="1086742"/>
                  </a:lnTo>
                  <a:lnTo>
                    <a:pt x="1272652" y="1064417"/>
                  </a:lnTo>
                  <a:lnTo>
                    <a:pt x="1311658" y="1040207"/>
                  </a:lnTo>
                  <a:lnTo>
                    <a:pt x="1348510" y="1014199"/>
                  </a:lnTo>
                  <a:lnTo>
                    <a:pt x="1383089" y="986483"/>
                  </a:lnTo>
                  <a:lnTo>
                    <a:pt x="1415277" y="957146"/>
                  </a:lnTo>
                  <a:lnTo>
                    <a:pt x="1444958" y="926277"/>
                  </a:lnTo>
                  <a:lnTo>
                    <a:pt x="1472014" y="893964"/>
                  </a:lnTo>
                  <a:lnTo>
                    <a:pt x="1496327" y="860297"/>
                  </a:lnTo>
                  <a:lnTo>
                    <a:pt x="1517780" y="825363"/>
                  </a:lnTo>
                  <a:lnTo>
                    <a:pt x="1536254" y="789251"/>
                  </a:lnTo>
                  <a:lnTo>
                    <a:pt x="1551634" y="752049"/>
                  </a:lnTo>
                  <a:lnTo>
                    <a:pt x="1563800" y="713846"/>
                  </a:lnTo>
                  <a:lnTo>
                    <a:pt x="1572636" y="674731"/>
                  </a:lnTo>
                  <a:lnTo>
                    <a:pt x="1578023" y="634791"/>
                  </a:lnTo>
                  <a:lnTo>
                    <a:pt x="1579845" y="594115"/>
                  </a:lnTo>
                  <a:lnTo>
                    <a:pt x="1578023" y="553442"/>
                  </a:lnTo>
                  <a:lnTo>
                    <a:pt x="1572636" y="513503"/>
                  </a:lnTo>
                  <a:lnTo>
                    <a:pt x="1563800" y="474388"/>
                  </a:lnTo>
                  <a:lnTo>
                    <a:pt x="1551634" y="436185"/>
                  </a:lnTo>
                  <a:lnTo>
                    <a:pt x="1536254" y="398983"/>
                  </a:lnTo>
                  <a:lnTo>
                    <a:pt x="1517780" y="362870"/>
                  </a:lnTo>
                  <a:lnTo>
                    <a:pt x="1496327" y="327935"/>
                  </a:lnTo>
                  <a:lnTo>
                    <a:pt x="1472014" y="294266"/>
                  </a:lnTo>
                  <a:lnTo>
                    <a:pt x="1444958" y="261951"/>
                  </a:lnTo>
                  <a:lnTo>
                    <a:pt x="1415277" y="231080"/>
                  </a:lnTo>
                  <a:lnTo>
                    <a:pt x="1383089" y="201741"/>
                  </a:lnTo>
                  <a:lnTo>
                    <a:pt x="1348510" y="174022"/>
                  </a:lnTo>
                  <a:lnTo>
                    <a:pt x="1311658" y="148012"/>
                  </a:lnTo>
                  <a:lnTo>
                    <a:pt x="1272652" y="123799"/>
                  </a:lnTo>
                  <a:lnTo>
                    <a:pt x="1231608" y="101472"/>
                  </a:lnTo>
                  <a:lnTo>
                    <a:pt x="1188644" y="81120"/>
                  </a:lnTo>
                  <a:lnTo>
                    <a:pt x="1143878" y="62830"/>
                  </a:lnTo>
                  <a:lnTo>
                    <a:pt x="1097427" y="46692"/>
                  </a:lnTo>
                  <a:lnTo>
                    <a:pt x="1049409" y="32794"/>
                  </a:lnTo>
                  <a:lnTo>
                    <a:pt x="999941" y="21224"/>
                  </a:lnTo>
                  <a:lnTo>
                    <a:pt x="949140" y="12071"/>
                  </a:lnTo>
                  <a:lnTo>
                    <a:pt x="897126" y="5424"/>
                  </a:lnTo>
                  <a:lnTo>
                    <a:pt x="844014" y="1370"/>
                  </a:lnTo>
                  <a:lnTo>
                    <a:pt x="78992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2852" y="4863988"/>
              <a:ext cx="721823" cy="496957"/>
            </a:xfrm>
            <a:prstGeom prst="rect">
              <a:avLst/>
            </a:prstGeom>
          </p:spPr>
        </p:pic>
        <p:sp>
          <p:nvSpPr>
            <p:cNvPr id="12" name="object 17"/>
            <p:cNvSpPr/>
            <p:nvPr/>
          </p:nvSpPr>
          <p:spPr>
            <a:xfrm>
              <a:off x="5474878" y="4866702"/>
              <a:ext cx="718185" cy="492759"/>
            </a:xfrm>
            <a:custGeom>
              <a:avLst/>
              <a:gdLst/>
              <a:ahLst/>
              <a:cxnLst/>
              <a:rect l="l" t="t" r="r" b="b"/>
              <a:pathLst>
                <a:path w="718185" h="492760">
                  <a:moveTo>
                    <a:pt x="718083" y="246229"/>
                  </a:moveTo>
                  <a:lnTo>
                    <a:pt x="713386" y="206288"/>
                  </a:lnTo>
                  <a:lnTo>
                    <a:pt x="699787" y="168399"/>
                  </a:lnTo>
                  <a:lnTo>
                    <a:pt x="678023" y="133069"/>
                  </a:lnTo>
                  <a:lnTo>
                    <a:pt x="648833" y="100806"/>
                  </a:lnTo>
                  <a:lnTo>
                    <a:pt x="612953" y="72116"/>
                  </a:lnTo>
                  <a:lnTo>
                    <a:pt x="571123" y="47505"/>
                  </a:lnTo>
                  <a:lnTo>
                    <a:pt x="524078" y="27482"/>
                  </a:lnTo>
                  <a:lnTo>
                    <a:pt x="472558" y="12552"/>
                  </a:lnTo>
                  <a:lnTo>
                    <a:pt x="417300" y="3222"/>
                  </a:lnTo>
                  <a:lnTo>
                    <a:pt x="359041" y="0"/>
                  </a:lnTo>
                  <a:lnTo>
                    <a:pt x="300783" y="3222"/>
                  </a:lnTo>
                  <a:lnTo>
                    <a:pt x="245524" y="12552"/>
                  </a:lnTo>
                  <a:lnTo>
                    <a:pt x="194004" y="27482"/>
                  </a:lnTo>
                  <a:lnTo>
                    <a:pt x="146960" y="47505"/>
                  </a:lnTo>
                  <a:lnTo>
                    <a:pt x="105129" y="72116"/>
                  </a:lnTo>
                  <a:lnTo>
                    <a:pt x="69250" y="100806"/>
                  </a:lnTo>
                  <a:lnTo>
                    <a:pt x="40059" y="133069"/>
                  </a:lnTo>
                  <a:lnTo>
                    <a:pt x="18296" y="168399"/>
                  </a:lnTo>
                  <a:lnTo>
                    <a:pt x="4696" y="206288"/>
                  </a:lnTo>
                  <a:lnTo>
                    <a:pt x="0" y="246229"/>
                  </a:lnTo>
                  <a:lnTo>
                    <a:pt x="4696" y="286167"/>
                  </a:lnTo>
                  <a:lnTo>
                    <a:pt x="18296" y="324054"/>
                  </a:lnTo>
                  <a:lnTo>
                    <a:pt x="40059" y="359383"/>
                  </a:lnTo>
                  <a:lnTo>
                    <a:pt x="69250" y="391646"/>
                  </a:lnTo>
                  <a:lnTo>
                    <a:pt x="105129" y="420337"/>
                  </a:lnTo>
                  <a:lnTo>
                    <a:pt x="146960" y="444949"/>
                  </a:lnTo>
                  <a:lnTo>
                    <a:pt x="194004" y="464974"/>
                  </a:lnTo>
                  <a:lnTo>
                    <a:pt x="245524" y="479906"/>
                  </a:lnTo>
                  <a:lnTo>
                    <a:pt x="300783" y="489236"/>
                  </a:lnTo>
                  <a:lnTo>
                    <a:pt x="359041" y="492459"/>
                  </a:lnTo>
                  <a:lnTo>
                    <a:pt x="417300" y="489236"/>
                  </a:lnTo>
                  <a:lnTo>
                    <a:pt x="472558" y="479906"/>
                  </a:lnTo>
                  <a:lnTo>
                    <a:pt x="524078" y="464974"/>
                  </a:lnTo>
                  <a:lnTo>
                    <a:pt x="571123" y="444949"/>
                  </a:lnTo>
                  <a:lnTo>
                    <a:pt x="612953" y="420337"/>
                  </a:lnTo>
                  <a:lnTo>
                    <a:pt x="648833" y="391646"/>
                  </a:lnTo>
                  <a:lnTo>
                    <a:pt x="678023" y="359383"/>
                  </a:lnTo>
                  <a:lnTo>
                    <a:pt x="699787" y="324054"/>
                  </a:lnTo>
                  <a:lnTo>
                    <a:pt x="713386" y="286167"/>
                  </a:lnTo>
                  <a:lnTo>
                    <a:pt x="718083" y="246229"/>
                  </a:lnTo>
                  <a:close/>
                </a:path>
              </a:pathLst>
            </a:custGeom>
            <a:ln w="776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5544" y="2220851"/>
              <a:ext cx="2354752" cy="2008616"/>
            </a:xfrm>
            <a:prstGeom prst="rect">
              <a:avLst/>
            </a:prstGeom>
          </p:spPr>
        </p:pic>
        <p:sp>
          <p:nvSpPr>
            <p:cNvPr id="14" name="object 19"/>
            <p:cNvSpPr/>
            <p:nvPr/>
          </p:nvSpPr>
          <p:spPr>
            <a:xfrm>
              <a:off x="4863852" y="2148479"/>
              <a:ext cx="2496267" cy="2040866"/>
            </a:xfrm>
            <a:custGeom>
              <a:avLst/>
              <a:gdLst/>
              <a:ahLst/>
              <a:cxnLst/>
              <a:rect l="l" t="t" r="r" b="b"/>
              <a:pathLst>
                <a:path w="2306320" h="1961514">
                  <a:moveTo>
                    <a:pt x="1153016" y="0"/>
                  </a:moveTo>
                  <a:lnTo>
                    <a:pt x="1101660" y="955"/>
                  </a:lnTo>
                  <a:lnTo>
                    <a:pt x="1050879" y="3794"/>
                  </a:lnTo>
                  <a:lnTo>
                    <a:pt x="1000720" y="8477"/>
                  </a:lnTo>
                  <a:lnTo>
                    <a:pt x="951230" y="14965"/>
                  </a:lnTo>
                  <a:lnTo>
                    <a:pt x="902455" y="23217"/>
                  </a:lnTo>
                  <a:lnTo>
                    <a:pt x="854442" y="33194"/>
                  </a:lnTo>
                  <a:lnTo>
                    <a:pt x="807239" y="44856"/>
                  </a:lnTo>
                  <a:lnTo>
                    <a:pt x="760892" y="58162"/>
                  </a:lnTo>
                  <a:lnTo>
                    <a:pt x="715448" y="73074"/>
                  </a:lnTo>
                  <a:lnTo>
                    <a:pt x="670953" y="89551"/>
                  </a:lnTo>
                  <a:lnTo>
                    <a:pt x="627456" y="107554"/>
                  </a:lnTo>
                  <a:lnTo>
                    <a:pt x="585002" y="127042"/>
                  </a:lnTo>
                  <a:lnTo>
                    <a:pt x="543639" y="147976"/>
                  </a:lnTo>
                  <a:lnTo>
                    <a:pt x="503413" y="170316"/>
                  </a:lnTo>
                  <a:lnTo>
                    <a:pt x="464372" y="194022"/>
                  </a:lnTo>
                  <a:lnTo>
                    <a:pt x="426562" y="219055"/>
                  </a:lnTo>
                  <a:lnTo>
                    <a:pt x="390030" y="245374"/>
                  </a:lnTo>
                  <a:lnTo>
                    <a:pt x="354823" y="272939"/>
                  </a:lnTo>
                  <a:lnTo>
                    <a:pt x="320988" y="301712"/>
                  </a:lnTo>
                  <a:lnTo>
                    <a:pt x="288571" y="331651"/>
                  </a:lnTo>
                  <a:lnTo>
                    <a:pt x="257621" y="362718"/>
                  </a:lnTo>
                  <a:lnTo>
                    <a:pt x="228183" y="394872"/>
                  </a:lnTo>
                  <a:lnTo>
                    <a:pt x="200304" y="428074"/>
                  </a:lnTo>
                  <a:lnTo>
                    <a:pt x="174032" y="462283"/>
                  </a:lnTo>
                  <a:lnTo>
                    <a:pt x="149413" y="497460"/>
                  </a:lnTo>
                  <a:lnTo>
                    <a:pt x="126493" y="533565"/>
                  </a:lnTo>
                  <a:lnTo>
                    <a:pt x="105321" y="570558"/>
                  </a:lnTo>
                  <a:lnTo>
                    <a:pt x="85943" y="608399"/>
                  </a:lnTo>
                  <a:lnTo>
                    <a:pt x="68406" y="647049"/>
                  </a:lnTo>
                  <a:lnTo>
                    <a:pt x="52756" y="686468"/>
                  </a:lnTo>
                  <a:lnTo>
                    <a:pt x="39041" y="726616"/>
                  </a:lnTo>
                  <a:lnTo>
                    <a:pt x="27307" y="767452"/>
                  </a:lnTo>
                  <a:lnTo>
                    <a:pt x="17601" y="808938"/>
                  </a:lnTo>
                  <a:lnTo>
                    <a:pt x="9971" y="851033"/>
                  </a:lnTo>
                  <a:lnTo>
                    <a:pt x="4462" y="893698"/>
                  </a:lnTo>
                  <a:lnTo>
                    <a:pt x="1123" y="936892"/>
                  </a:lnTo>
                  <a:lnTo>
                    <a:pt x="0" y="980576"/>
                  </a:lnTo>
                  <a:lnTo>
                    <a:pt x="0" y="1960998"/>
                  </a:lnTo>
                  <a:lnTo>
                    <a:pt x="1153016" y="1960998"/>
                  </a:lnTo>
                  <a:lnTo>
                    <a:pt x="1204372" y="1960043"/>
                  </a:lnTo>
                  <a:lnTo>
                    <a:pt x="1255152" y="1957203"/>
                  </a:lnTo>
                  <a:lnTo>
                    <a:pt x="1305311" y="1952520"/>
                  </a:lnTo>
                  <a:lnTo>
                    <a:pt x="1354802" y="1946032"/>
                  </a:lnTo>
                  <a:lnTo>
                    <a:pt x="1403577" y="1937780"/>
                  </a:lnTo>
                  <a:lnTo>
                    <a:pt x="1451589" y="1927804"/>
                  </a:lnTo>
                  <a:lnTo>
                    <a:pt x="1498793" y="1916143"/>
                  </a:lnTo>
                  <a:lnTo>
                    <a:pt x="1545140" y="1902837"/>
                  </a:lnTo>
                  <a:lnTo>
                    <a:pt x="1590584" y="1887926"/>
                  </a:lnTo>
                  <a:lnTo>
                    <a:pt x="1635078" y="1871449"/>
                  </a:lnTo>
                  <a:lnTo>
                    <a:pt x="1678576" y="1853448"/>
                  </a:lnTo>
                  <a:lnTo>
                    <a:pt x="1721030" y="1833961"/>
                  </a:lnTo>
                  <a:lnTo>
                    <a:pt x="1762393" y="1813028"/>
                  </a:lnTo>
                  <a:lnTo>
                    <a:pt x="1802618" y="1790690"/>
                  </a:lnTo>
                  <a:lnTo>
                    <a:pt x="1841660" y="1766986"/>
                  </a:lnTo>
                  <a:lnTo>
                    <a:pt x="1879470" y="1741955"/>
                  </a:lnTo>
                  <a:lnTo>
                    <a:pt x="1916002" y="1715639"/>
                  </a:lnTo>
                  <a:lnTo>
                    <a:pt x="1951209" y="1688076"/>
                  </a:lnTo>
                  <a:lnTo>
                    <a:pt x="1985044" y="1659306"/>
                  </a:lnTo>
                  <a:lnTo>
                    <a:pt x="2017460" y="1629370"/>
                  </a:lnTo>
                  <a:lnTo>
                    <a:pt x="2048411" y="1598308"/>
                  </a:lnTo>
                  <a:lnTo>
                    <a:pt x="2077849" y="1566158"/>
                  </a:lnTo>
                  <a:lnTo>
                    <a:pt x="2105728" y="1532961"/>
                  </a:lnTo>
                  <a:lnTo>
                    <a:pt x="2132000" y="1498757"/>
                  </a:lnTo>
                  <a:lnTo>
                    <a:pt x="2156619" y="1463585"/>
                  </a:lnTo>
                  <a:lnTo>
                    <a:pt x="2179538" y="1427486"/>
                  </a:lnTo>
                  <a:lnTo>
                    <a:pt x="2200710" y="1390500"/>
                  </a:lnTo>
                  <a:lnTo>
                    <a:pt x="2220089" y="1352665"/>
                  </a:lnTo>
                  <a:lnTo>
                    <a:pt x="2237626" y="1314023"/>
                  </a:lnTo>
                  <a:lnTo>
                    <a:pt x="2253276" y="1274612"/>
                  </a:lnTo>
                  <a:lnTo>
                    <a:pt x="2266991" y="1234473"/>
                  </a:lnTo>
                  <a:lnTo>
                    <a:pt x="2278725" y="1193645"/>
                  </a:lnTo>
                  <a:lnTo>
                    <a:pt x="2288431" y="1152169"/>
                  </a:lnTo>
                  <a:lnTo>
                    <a:pt x="2296061" y="1110085"/>
                  </a:lnTo>
                  <a:lnTo>
                    <a:pt x="2301569" y="1067431"/>
                  </a:lnTo>
                  <a:lnTo>
                    <a:pt x="2304909" y="1024248"/>
                  </a:lnTo>
                  <a:lnTo>
                    <a:pt x="2306032" y="980576"/>
                  </a:lnTo>
                  <a:lnTo>
                    <a:pt x="2304909" y="936892"/>
                  </a:lnTo>
                  <a:lnTo>
                    <a:pt x="2301569" y="893698"/>
                  </a:lnTo>
                  <a:lnTo>
                    <a:pt x="2296061" y="851033"/>
                  </a:lnTo>
                  <a:lnTo>
                    <a:pt x="2288431" y="808938"/>
                  </a:lnTo>
                  <a:lnTo>
                    <a:pt x="2278725" y="767452"/>
                  </a:lnTo>
                  <a:lnTo>
                    <a:pt x="2266991" y="726616"/>
                  </a:lnTo>
                  <a:lnTo>
                    <a:pt x="2253276" y="686468"/>
                  </a:lnTo>
                  <a:lnTo>
                    <a:pt x="2237626" y="647049"/>
                  </a:lnTo>
                  <a:lnTo>
                    <a:pt x="2220089" y="608399"/>
                  </a:lnTo>
                  <a:lnTo>
                    <a:pt x="2200710" y="570558"/>
                  </a:lnTo>
                  <a:lnTo>
                    <a:pt x="2179538" y="533565"/>
                  </a:lnTo>
                  <a:lnTo>
                    <a:pt x="2156619" y="497460"/>
                  </a:lnTo>
                  <a:lnTo>
                    <a:pt x="2132000" y="462283"/>
                  </a:lnTo>
                  <a:lnTo>
                    <a:pt x="2105728" y="428074"/>
                  </a:lnTo>
                  <a:lnTo>
                    <a:pt x="2077849" y="394872"/>
                  </a:lnTo>
                  <a:lnTo>
                    <a:pt x="2048411" y="362718"/>
                  </a:lnTo>
                  <a:lnTo>
                    <a:pt x="2017460" y="331651"/>
                  </a:lnTo>
                  <a:lnTo>
                    <a:pt x="1985044" y="301712"/>
                  </a:lnTo>
                  <a:lnTo>
                    <a:pt x="1951209" y="272939"/>
                  </a:lnTo>
                  <a:lnTo>
                    <a:pt x="1916002" y="245374"/>
                  </a:lnTo>
                  <a:lnTo>
                    <a:pt x="1879470" y="219055"/>
                  </a:lnTo>
                  <a:lnTo>
                    <a:pt x="1841660" y="194022"/>
                  </a:lnTo>
                  <a:lnTo>
                    <a:pt x="1802618" y="170316"/>
                  </a:lnTo>
                  <a:lnTo>
                    <a:pt x="1762393" y="147976"/>
                  </a:lnTo>
                  <a:lnTo>
                    <a:pt x="1721030" y="127042"/>
                  </a:lnTo>
                  <a:lnTo>
                    <a:pt x="1678576" y="107554"/>
                  </a:lnTo>
                  <a:lnTo>
                    <a:pt x="1635078" y="89551"/>
                  </a:lnTo>
                  <a:lnTo>
                    <a:pt x="1590584" y="73074"/>
                  </a:lnTo>
                  <a:lnTo>
                    <a:pt x="1545140" y="58162"/>
                  </a:lnTo>
                  <a:lnTo>
                    <a:pt x="1498793" y="44856"/>
                  </a:lnTo>
                  <a:lnTo>
                    <a:pt x="1451589" y="33194"/>
                  </a:lnTo>
                  <a:lnTo>
                    <a:pt x="1403577" y="23217"/>
                  </a:lnTo>
                  <a:lnTo>
                    <a:pt x="1354802" y="14965"/>
                  </a:lnTo>
                  <a:lnTo>
                    <a:pt x="1305311" y="8477"/>
                  </a:lnTo>
                  <a:lnTo>
                    <a:pt x="1255152" y="3794"/>
                  </a:lnTo>
                  <a:lnTo>
                    <a:pt x="1204372" y="955"/>
                  </a:lnTo>
                  <a:lnTo>
                    <a:pt x="11530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7264" y="2500196"/>
              <a:ext cx="998584" cy="653304"/>
            </a:xfrm>
            <a:prstGeom prst="rect">
              <a:avLst/>
            </a:prstGeom>
          </p:spPr>
        </p:pic>
        <p:sp>
          <p:nvSpPr>
            <p:cNvPr id="16" name="object 21"/>
            <p:cNvSpPr/>
            <p:nvPr/>
          </p:nvSpPr>
          <p:spPr>
            <a:xfrm>
              <a:off x="5928979" y="2502523"/>
              <a:ext cx="995680" cy="648970"/>
            </a:xfrm>
            <a:custGeom>
              <a:avLst/>
              <a:gdLst/>
              <a:ahLst/>
              <a:cxnLst/>
              <a:rect l="l" t="t" r="r" b="b"/>
              <a:pathLst>
                <a:path w="995679" h="648969">
                  <a:moveTo>
                    <a:pt x="497889" y="0"/>
                  </a:moveTo>
                  <a:lnTo>
                    <a:pt x="439812" y="2183"/>
                  </a:lnTo>
                  <a:lnTo>
                    <a:pt x="383706" y="8572"/>
                  </a:lnTo>
                  <a:lnTo>
                    <a:pt x="329944" y="18923"/>
                  </a:lnTo>
                  <a:lnTo>
                    <a:pt x="278899" y="32990"/>
                  </a:lnTo>
                  <a:lnTo>
                    <a:pt x="230945" y="50532"/>
                  </a:lnTo>
                  <a:lnTo>
                    <a:pt x="186455" y="71303"/>
                  </a:lnTo>
                  <a:lnTo>
                    <a:pt x="145802" y="95060"/>
                  </a:lnTo>
                  <a:lnTo>
                    <a:pt x="109358" y="121559"/>
                  </a:lnTo>
                  <a:lnTo>
                    <a:pt x="77498" y="150556"/>
                  </a:lnTo>
                  <a:lnTo>
                    <a:pt x="50593" y="181808"/>
                  </a:lnTo>
                  <a:lnTo>
                    <a:pt x="29018" y="215070"/>
                  </a:lnTo>
                  <a:lnTo>
                    <a:pt x="13145" y="250098"/>
                  </a:lnTo>
                  <a:lnTo>
                    <a:pt x="0" y="324480"/>
                  </a:lnTo>
                  <a:lnTo>
                    <a:pt x="3348" y="362311"/>
                  </a:lnTo>
                  <a:lnTo>
                    <a:pt x="13145" y="398862"/>
                  </a:lnTo>
                  <a:lnTo>
                    <a:pt x="29018" y="433891"/>
                  </a:lnTo>
                  <a:lnTo>
                    <a:pt x="50593" y="467153"/>
                  </a:lnTo>
                  <a:lnTo>
                    <a:pt x="77498" y="498404"/>
                  </a:lnTo>
                  <a:lnTo>
                    <a:pt x="109358" y="527401"/>
                  </a:lnTo>
                  <a:lnTo>
                    <a:pt x="145802" y="553901"/>
                  </a:lnTo>
                  <a:lnTo>
                    <a:pt x="186455" y="577657"/>
                  </a:lnTo>
                  <a:lnTo>
                    <a:pt x="230945" y="598429"/>
                  </a:lnTo>
                  <a:lnTo>
                    <a:pt x="278899" y="615970"/>
                  </a:lnTo>
                  <a:lnTo>
                    <a:pt x="329944" y="630038"/>
                  </a:lnTo>
                  <a:lnTo>
                    <a:pt x="383706" y="640388"/>
                  </a:lnTo>
                  <a:lnTo>
                    <a:pt x="439812" y="646777"/>
                  </a:lnTo>
                  <a:lnTo>
                    <a:pt x="497889" y="648961"/>
                  </a:lnTo>
                  <a:lnTo>
                    <a:pt x="555936" y="646777"/>
                  </a:lnTo>
                  <a:lnTo>
                    <a:pt x="612015" y="640388"/>
                  </a:lnTo>
                  <a:lnTo>
                    <a:pt x="665755" y="630038"/>
                  </a:lnTo>
                  <a:lnTo>
                    <a:pt x="716780" y="615970"/>
                  </a:lnTo>
                  <a:lnTo>
                    <a:pt x="764719" y="598429"/>
                  </a:lnTo>
                  <a:lnTo>
                    <a:pt x="809197" y="577657"/>
                  </a:lnTo>
                  <a:lnTo>
                    <a:pt x="849841" y="553901"/>
                  </a:lnTo>
                  <a:lnTo>
                    <a:pt x="886277" y="527401"/>
                  </a:lnTo>
                  <a:lnTo>
                    <a:pt x="918132" y="498404"/>
                  </a:lnTo>
                  <a:lnTo>
                    <a:pt x="945033" y="467153"/>
                  </a:lnTo>
                  <a:lnTo>
                    <a:pt x="966606" y="433891"/>
                  </a:lnTo>
                  <a:lnTo>
                    <a:pt x="982478" y="398862"/>
                  </a:lnTo>
                  <a:lnTo>
                    <a:pt x="995623" y="324480"/>
                  </a:lnTo>
                  <a:lnTo>
                    <a:pt x="992275" y="286650"/>
                  </a:lnTo>
                  <a:lnTo>
                    <a:pt x="982478" y="250098"/>
                  </a:lnTo>
                  <a:lnTo>
                    <a:pt x="966606" y="215070"/>
                  </a:lnTo>
                  <a:lnTo>
                    <a:pt x="945033" y="181808"/>
                  </a:lnTo>
                  <a:lnTo>
                    <a:pt x="918132" y="150556"/>
                  </a:lnTo>
                  <a:lnTo>
                    <a:pt x="886277" y="121559"/>
                  </a:lnTo>
                  <a:lnTo>
                    <a:pt x="849841" y="95060"/>
                  </a:lnTo>
                  <a:lnTo>
                    <a:pt x="809197" y="71303"/>
                  </a:lnTo>
                  <a:lnTo>
                    <a:pt x="764719" y="50532"/>
                  </a:lnTo>
                  <a:lnTo>
                    <a:pt x="716780" y="32990"/>
                  </a:lnTo>
                  <a:lnTo>
                    <a:pt x="665755" y="18923"/>
                  </a:lnTo>
                  <a:lnTo>
                    <a:pt x="612015" y="8572"/>
                  </a:lnTo>
                  <a:lnTo>
                    <a:pt x="555936" y="2183"/>
                  </a:lnTo>
                  <a:lnTo>
                    <a:pt x="497889" y="0"/>
                  </a:lnTo>
                  <a:close/>
                </a:path>
              </a:pathLst>
            </a:custGeom>
            <a:ln w="776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2"/>
            <p:cNvSpPr/>
            <p:nvPr/>
          </p:nvSpPr>
          <p:spPr>
            <a:xfrm>
              <a:off x="2619566" y="2365254"/>
              <a:ext cx="2083435" cy="1860550"/>
            </a:xfrm>
            <a:custGeom>
              <a:avLst/>
              <a:gdLst/>
              <a:ahLst/>
              <a:cxnLst/>
              <a:rect l="l" t="t" r="r" b="b"/>
              <a:pathLst>
                <a:path w="2083435" h="1860550">
                  <a:moveTo>
                    <a:pt x="1041715" y="0"/>
                  </a:moveTo>
                  <a:lnTo>
                    <a:pt x="991240" y="1072"/>
                  </a:lnTo>
                  <a:lnTo>
                    <a:pt x="941386" y="4258"/>
                  </a:lnTo>
                  <a:lnTo>
                    <a:pt x="892206" y="9507"/>
                  </a:lnTo>
                  <a:lnTo>
                    <a:pt x="843756" y="16772"/>
                  </a:lnTo>
                  <a:lnTo>
                    <a:pt x="796090" y="26004"/>
                  </a:lnTo>
                  <a:lnTo>
                    <a:pt x="749262" y="37153"/>
                  </a:lnTo>
                  <a:lnTo>
                    <a:pt x="703327" y="50172"/>
                  </a:lnTo>
                  <a:lnTo>
                    <a:pt x="658340" y="65011"/>
                  </a:lnTo>
                  <a:lnTo>
                    <a:pt x="614355" y="81622"/>
                  </a:lnTo>
                  <a:lnTo>
                    <a:pt x="571426" y="99955"/>
                  </a:lnTo>
                  <a:lnTo>
                    <a:pt x="529609" y="119963"/>
                  </a:lnTo>
                  <a:lnTo>
                    <a:pt x="488958" y="141597"/>
                  </a:lnTo>
                  <a:lnTo>
                    <a:pt x="449526" y="164807"/>
                  </a:lnTo>
                  <a:lnTo>
                    <a:pt x="411370" y="189546"/>
                  </a:lnTo>
                  <a:lnTo>
                    <a:pt x="374544" y="215764"/>
                  </a:lnTo>
                  <a:lnTo>
                    <a:pt x="339101" y="243412"/>
                  </a:lnTo>
                  <a:lnTo>
                    <a:pt x="305097" y="272442"/>
                  </a:lnTo>
                  <a:lnTo>
                    <a:pt x="272586" y="302806"/>
                  </a:lnTo>
                  <a:lnTo>
                    <a:pt x="241623" y="334454"/>
                  </a:lnTo>
                  <a:lnTo>
                    <a:pt x="212262" y="367337"/>
                  </a:lnTo>
                  <a:lnTo>
                    <a:pt x="184558" y="401408"/>
                  </a:lnTo>
                  <a:lnTo>
                    <a:pt x="158565" y="436616"/>
                  </a:lnTo>
                  <a:lnTo>
                    <a:pt x="134338" y="472915"/>
                  </a:lnTo>
                  <a:lnTo>
                    <a:pt x="111932" y="510254"/>
                  </a:lnTo>
                  <a:lnTo>
                    <a:pt x="91400" y="548585"/>
                  </a:lnTo>
                  <a:lnTo>
                    <a:pt x="72798" y="587859"/>
                  </a:lnTo>
                  <a:lnTo>
                    <a:pt x="56181" y="628028"/>
                  </a:lnTo>
                  <a:lnTo>
                    <a:pt x="41602" y="669043"/>
                  </a:lnTo>
                  <a:lnTo>
                    <a:pt x="29116" y="710855"/>
                  </a:lnTo>
                  <a:lnTo>
                    <a:pt x="18778" y="753416"/>
                  </a:lnTo>
                  <a:lnTo>
                    <a:pt x="10642" y="796676"/>
                  </a:lnTo>
                  <a:lnTo>
                    <a:pt x="4764" y="840587"/>
                  </a:lnTo>
                  <a:lnTo>
                    <a:pt x="1197" y="885100"/>
                  </a:lnTo>
                  <a:lnTo>
                    <a:pt x="0" y="930012"/>
                  </a:lnTo>
                  <a:lnTo>
                    <a:pt x="1197" y="975079"/>
                  </a:lnTo>
                  <a:lnTo>
                    <a:pt x="4764" y="1019592"/>
                  </a:lnTo>
                  <a:lnTo>
                    <a:pt x="10642" y="1063503"/>
                  </a:lnTo>
                  <a:lnTo>
                    <a:pt x="18778" y="1106763"/>
                  </a:lnTo>
                  <a:lnTo>
                    <a:pt x="29116" y="1149324"/>
                  </a:lnTo>
                  <a:lnTo>
                    <a:pt x="41602" y="1191136"/>
                  </a:lnTo>
                  <a:lnTo>
                    <a:pt x="56181" y="1232151"/>
                  </a:lnTo>
                  <a:lnTo>
                    <a:pt x="72798" y="1272320"/>
                  </a:lnTo>
                  <a:lnTo>
                    <a:pt x="91400" y="1311594"/>
                  </a:lnTo>
                  <a:lnTo>
                    <a:pt x="111932" y="1349925"/>
                  </a:lnTo>
                  <a:lnTo>
                    <a:pt x="134338" y="1387264"/>
                  </a:lnTo>
                  <a:lnTo>
                    <a:pt x="158565" y="1423562"/>
                  </a:lnTo>
                  <a:lnTo>
                    <a:pt x="184558" y="1458771"/>
                  </a:lnTo>
                  <a:lnTo>
                    <a:pt x="212262" y="1492842"/>
                  </a:lnTo>
                  <a:lnTo>
                    <a:pt x="241623" y="1525725"/>
                  </a:lnTo>
                  <a:lnTo>
                    <a:pt x="272586" y="1557373"/>
                  </a:lnTo>
                  <a:lnTo>
                    <a:pt x="305097" y="1587737"/>
                  </a:lnTo>
                  <a:lnTo>
                    <a:pt x="339101" y="1616767"/>
                  </a:lnTo>
                  <a:lnTo>
                    <a:pt x="374544" y="1644415"/>
                  </a:lnTo>
                  <a:lnTo>
                    <a:pt x="411370" y="1670633"/>
                  </a:lnTo>
                  <a:lnTo>
                    <a:pt x="449526" y="1695371"/>
                  </a:lnTo>
                  <a:lnTo>
                    <a:pt x="488958" y="1718582"/>
                  </a:lnTo>
                  <a:lnTo>
                    <a:pt x="529609" y="1740215"/>
                  </a:lnTo>
                  <a:lnTo>
                    <a:pt x="571426" y="1760223"/>
                  </a:lnTo>
                  <a:lnTo>
                    <a:pt x="614355" y="1778557"/>
                  </a:lnTo>
                  <a:lnTo>
                    <a:pt x="658340" y="1795168"/>
                  </a:lnTo>
                  <a:lnTo>
                    <a:pt x="703327" y="1810007"/>
                  </a:lnTo>
                  <a:lnTo>
                    <a:pt x="749262" y="1823026"/>
                  </a:lnTo>
                  <a:lnTo>
                    <a:pt x="796090" y="1834175"/>
                  </a:lnTo>
                  <a:lnTo>
                    <a:pt x="843756" y="1843407"/>
                  </a:lnTo>
                  <a:lnTo>
                    <a:pt x="892206" y="1850672"/>
                  </a:lnTo>
                  <a:lnTo>
                    <a:pt x="941386" y="1855921"/>
                  </a:lnTo>
                  <a:lnTo>
                    <a:pt x="991240" y="1859107"/>
                  </a:lnTo>
                  <a:lnTo>
                    <a:pt x="1041715" y="1860179"/>
                  </a:lnTo>
                  <a:lnTo>
                    <a:pt x="2083310" y="1860179"/>
                  </a:lnTo>
                  <a:lnTo>
                    <a:pt x="2083306" y="930012"/>
                  </a:lnTo>
                  <a:lnTo>
                    <a:pt x="2082109" y="885100"/>
                  </a:lnTo>
                  <a:lnTo>
                    <a:pt x="2078541" y="840587"/>
                  </a:lnTo>
                  <a:lnTo>
                    <a:pt x="2072662" y="796676"/>
                  </a:lnTo>
                  <a:lnTo>
                    <a:pt x="2064526" y="753416"/>
                  </a:lnTo>
                  <a:lnTo>
                    <a:pt x="2054187" y="710855"/>
                  </a:lnTo>
                  <a:lnTo>
                    <a:pt x="2041701" y="669043"/>
                  </a:lnTo>
                  <a:lnTo>
                    <a:pt x="2027121" y="628028"/>
                  </a:lnTo>
                  <a:lnTo>
                    <a:pt x="2010503" y="587859"/>
                  </a:lnTo>
                  <a:lnTo>
                    <a:pt x="1991900" y="548585"/>
                  </a:lnTo>
                  <a:lnTo>
                    <a:pt x="1971368" y="510254"/>
                  </a:lnTo>
                  <a:lnTo>
                    <a:pt x="1948962" y="472915"/>
                  </a:lnTo>
                  <a:lnTo>
                    <a:pt x="1924735" y="436616"/>
                  </a:lnTo>
                  <a:lnTo>
                    <a:pt x="1898742" y="401408"/>
                  </a:lnTo>
                  <a:lnTo>
                    <a:pt x="1871038" y="367337"/>
                  </a:lnTo>
                  <a:lnTo>
                    <a:pt x="1841678" y="334454"/>
                  </a:lnTo>
                  <a:lnTo>
                    <a:pt x="1810716" y="302806"/>
                  </a:lnTo>
                  <a:lnTo>
                    <a:pt x="1778206" y="272442"/>
                  </a:lnTo>
                  <a:lnTo>
                    <a:pt x="1744204" y="243412"/>
                  </a:lnTo>
                  <a:lnTo>
                    <a:pt x="1708764" y="215764"/>
                  </a:lnTo>
                  <a:lnTo>
                    <a:pt x="1671940" y="189546"/>
                  </a:lnTo>
                  <a:lnTo>
                    <a:pt x="1633788" y="164807"/>
                  </a:lnTo>
                  <a:lnTo>
                    <a:pt x="1594361" y="141597"/>
                  </a:lnTo>
                  <a:lnTo>
                    <a:pt x="1553714" y="119963"/>
                  </a:lnTo>
                  <a:lnTo>
                    <a:pt x="1511903" y="99955"/>
                  </a:lnTo>
                  <a:lnTo>
                    <a:pt x="1468980" y="81622"/>
                  </a:lnTo>
                  <a:lnTo>
                    <a:pt x="1425002" y="65011"/>
                  </a:lnTo>
                  <a:lnTo>
                    <a:pt x="1380023" y="50172"/>
                  </a:lnTo>
                  <a:lnTo>
                    <a:pt x="1334096" y="37153"/>
                  </a:lnTo>
                  <a:lnTo>
                    <a:pt x="1287278" y="26004"/>
                  </a:lnTo>
                  <a:lnTo>
                    <a:pt x="1239622" y="16772"/>
                  </a:lnTo>
                  <a:lnTo>
                    <a:pt x="1191183" y="9507"/>
                  </a:lnTo>
                  <a:lnTo>
                    <a:pt x="1142016" y="4258"/>
                  </a:lnTo>
                  <a:lnTo>
                    <a:pt x="1092175" y="1072"/>
                  </a:lnTo>
                  <a:lnTo>
                    <a:pt x="10417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37"/>
          <p:cNvSpPr/>
          <p:nvPr/>
        </p:nvSpPr>
        <p:spPr>
          <a:xfrm>
            <a:off x="2345811" y="1423434"/>
            <a:ext cx="4638040" cy="3222625"/>
          </a:xfrm>
          <a:custGeom>
            <a:avLst/>
            <a:gdLst/>
            <a:ahLst/>
            <a:cxnLst/>
            <a:rect l="l" t="t" r="r" b="b"/>
            <a:pathLst>
              <a:path w="4638040" h="3222625">
                <a:moveTo>
                  <a:pt x="4637964" y="1903920"/>
                </a:moveTo>
                <a:lnTo>
                  <a:pt x="4553978" y="1871040"/>
                </a:lnTo>
                <a:lnTo>
                  <a:pt x="4551019" y="1869948"/>
                </a:lnTo>
                <a:lnTo>
                  <a:pt x="4547590" y="1871345"/>
                </a:lnTo>
                <a:lnTo>
                  <a:pt x="4546498" y="1874443"/>
                </a:lnTo>
                <a:lnTo>
                  <a:pt x="4545254" y="1877390"/>
                </a:lnTo>
                <a:lnTo>
                  <a:pt x="4546651" y="1880806"/>
                </a:lnTo>
                <a:lnTo>
                  <a:pt x="4549762" y="1881898"/>
                </a:lnTo>
                <a:lnTo>
                  <a:pt x="4590580" y="1897900"/>
                </a:lnTo>
                <a:lnTo>
                  <a:pt x="2263444" y="1889213"/>
                </a:lnTo>
                <a:lnTo>
                  <a:pt x="2270112" y="46964"/>
                </a:lnTo>
                <a:lnTo>
                  <a:pt x="2285962" y="88099"/>
                </a:lnTo>
                <a:lnTo>
                  <a:pt x="2287054" y="91046"/>
                </a:lnTo>
                <a:lnTo>
                  <a:pt x="2290483" y="92595"/>
                </a:lnTo>
                <a:lnTo>
                  <a:pt x="2293442" y="91516"/>
                </a:lnTo>
                <a:lnTo>
                  <a:pt x="2296566" y="90271"/>
                </a:lnTo>
                <a:lnTo>
                  <a:pt x="2297963" y="86855"/>
                </a:lnTo>
                <a:lnTo>
                  <a:pt x="2296820" y="83756"/>
                </a:lnTo>
                <a:lnTo>
                  <a:pt x="2270696" y="16129"/>
                </a:lnTo>
                <a:lnTo>
                  <a:pt x="2264460" y="0"/>
                </a:lnTo>
                <a:lnTo>
                  <a:pt x="2231364" y="83908"/>
                </a:lnTo>
                <a:lnTo>
                  <a:pt x="2230336" y="86702"/>
                </a:lnTo>
                <a:lnTo>
                  <a:pt x="2231733" y="90119"/>
                </a:lnTo>
                <a:lnTo>
                  <a:pt x="2234692" y="91198"/>
                </a:lnTo>
                <a:lnTo>
                  <a:pt x="2237816" y="92443"/>
                </a:lnTo>
                <a:lnTo>
                  <a:pt x="2241080" y="90893"/>
                </a:lnTo>
                <a:lnTo>
                  <a:pt x="2242337" y="87947"/>
                </a:lnTo>
                <a:lnTo>
                  <a:pt x="2258428" y="47307"/>
                </a:lnTo>
                <a:lnTo>
                  <a:pt x="2251760" y="1889163"/>
                </a:lnTo>
                <a:lnTo>
                  <a:pt x="47142" y="1880920"/>
                </a:lnTo>
                <a:lnTo>
                  <a:pt x="47447" y="1880806"/>
                </a:lnTo>
                <a:lnTo>
                  <a:pt x="88455" y="1865147"/>
                </a:lnTo>
                <a:lnTo>
                  <a:pt x="91465" y="1864055"/>
                </a:lnTo>
                <a:lnTo>
                  <a:pt x="92964" y="1860638"/>
                </a:lnTo>
                <a:lnTo>
                  <a:pt x="91808" y="1857692"/>
                </a:lnTo>
                <a:lnTo>
                  <a:pt x="90652" y="1854593"/>
                </a:lnTo>
                <a:lnTo>
                  <a:pt x="87274" y="1853196"/>
                </a:lnTo>
                <a:lnTo>
                  <a:pt x="84251" y="1854288"/>
                </a:lnTo>
                <a:lnTo>
                  <a:pt x="0" y="1886546"/>
                </a:lnTo>
                <a:lnTo>
                  <a:pt x="84010" y="1919427"/>
                </a:lnTo>
                <a:lnTo>
                  <a:pt x="87007" y="1920519"/>
                </a:lnTo>
                <a:lnTo>
                  <a:pt x="90398" y="1919122"/>
                </a:lnTo>
                <a:lnTo>
                  <a:pt x="91592" y="1916176"/>
                </a:lnTo>
                <a:lnTo>
                  <a:pt x="92773" y="1913064"/>
                </a:lnTo>
                <a:lnTo>
                  <a:pt x="91287" y="1909813"/>
                </a:lnTo>
                <a:lnTo>
                  <a:pt x="88290" y="1908568"/>
                </a:lnTo>
                <a:lnTo>
                  <a:pt x="47447" y="1892554"/>
                </a:lnTo>
                <a:lnTo>
                  <a:pt x="2251722" y="1900809"/>
                </a:lnTo>
                <a:lnTo>
                  <a:pt x="2247112" y="3175431"/>
                </a:lnTo>
                <a:lnTo>
                  <a:pt x="2247011" y="3206356"/>
                </a:lnTo>
                <a:lnTo>
                  <a:pt x="2247011" y="3175165"/>
                </a:lnTo>
                <a:lnTo>
                  <a:pt x="2231263" y="3134334"/>
                </a:lnTo>
                <a:lnTo>
                  <a:pt x="2230170" y="3131324"/>
                </a:lnTo>
                <a:lnTo>
                  <a:pt x="2226754" y="3129838"/>
                </a:lnTo>
                <a:lnTo>
                  <a:pt x="2223782" y="3130981"/>
                </a:lnTo>
                <a:lnTo>
                  <a:pt x="2220671" y="3132150"/>
                </a:lnTo>
                <a:lnTo>
                  <a:pt x="2219274" y="3135515"/>
                </a:lnTo>
                <a:lnTo>
                  <a:pt x="2220455" y="3138741"/>
                </a:lnTo>
                <a:lnTo>
                  <a:pt x="2252776" y="3222358"/>
                </a:lnTo>
                <a:lnTo>
                  <a:pt x="2259076" y="3206394"/>
                </a:lnTo>
                <a:lnTo>
                  <a:pt x="2285898" y="3138513"/>
                </a:lnTo>
                <a:lnTo>
                  <a:pt x="2286901" y="3135744"/>
                </a:lnTo>
                <a:lnTo>
                  <a:pt x="2285492" y="3132378"/>
                </a:lnTo>
                <a:lnTo>
                  <a:pt x="2282533" y="3131210"/>
                </a:lnTo>
                <a:lnTo>
                  <a:pt x="2279421" y="3130029"/>
                </a:lnTo>
                <a:lnTo>
                  <a:pt x="2276144" y="3131502"/>
                </a:lnTo>
                <a:lnTo>
                  <a:pt x="2274900" y="3134487"/>
                </a:lnTo>
                <a:lnTo>
                  <a:pt x="2258809" y="3175165"/>
                </a:lnTo>
                <a:lnTo>
                  <a:pt x="2263406" y="1900847"/>
                </a:lnTo>
                <a:lnTo>
                  <a:pt x="4590859" y="1909546"/>
                </a:lnTo>
                <a:lnTo>
                  <a:pt x="4549610" y="1925320"/>
                </a:lnTo>
                <a:lnTo>
                  <a:pt x="4546498" y="1926564"/>
                </a:lnTo>
                <a:lnTo>
                  <a:pt x="4545088" y="1929815"/>
                </a:lnTo>
                <a:lnTo>
                  <a:pt x="4546181" y="1932927"/>
                </a:lnTo>
                <a:lnTo>
                  <a:pt x="4547425" y="1935873"/>
                </a:lnTo>
                <a:lnTo>
                  <a:pt x="4550702" y="1937423"/>
                </a:lnTo>
                <a:lnTo>
                  <a:pt x="4553813" y="1936178"/>
                </a:lnTo>
                <a:lnTo>
                  <a:pt x="4623003" y="1909660"/>
                </a:lnTo>
                <a:lnTo>
                  <a:pt x="4637964" y="1903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25"/>
          <p:cNvGrpSpPr/>
          <p:nvPr/>
        </p:nvGrpSpPr>
        <p:grpSpPr>
          <a:xfrm>
            <a:off x="2892454" y="1571535"/>
            <a:ext cx="966794" cy="688668"/>
            <a:chOff x="2867930" y="2658404"/>
            <a:chExt cx="966794" cy="688668"/>
          </a:xfrm>
        </p:grpSpPr>
        <p:pic>
          <p:nvPicPr>
            <p:cNvPr id="20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7930" y="2658404"/>
              <a:ext cx="966794" cy="688668"/>
            </a:xfrm>
            <a:prstGeom prst="rect">
              <a:avLst/>
            </a:prstGeom>
          </p:spPr>
        </p:pic>
        <p:sp>
          <p:nvSpPr>
            <p:cNvPr id="21" name="object 27"/>
            <p:cNvSpPr/>
            <p:nvPr/>
          </p:nvSpPr>
          <p:spPr>
            <a:xfrm>
              <a:off x="2921505" y="2712225"/>
              <a:ext cx="893444" cy="614680"/>
            </a:xfrm>
            <a:custGeom>
              <a:avLst/>
              <a:gdLst/>
              <a:ahLst/>
              <a:cxnLst/>
              <a:rect l="l" t="t" r="r" b="b"/>
              <a:pathLst>
                <a:path w="893445" h="614679">
                  <a:moveTo>
                    <a:pt x="446558" y="0"/>
                  </a:moveTo>
                  <a:lnTo>
                    <a:pt x="390540" y="2394"/>
                  </a:lnTo>
                  <a:lnTo>
                    <a:pt x="336600" y="9384"/>
                  </a:lnTo>
                  <a:lnTo>
                    <a:pt x="285155" y="20683"/>
                  </a:lnTo>
                  <a:lnTo>
                    <a:pt x="236623" y="36003"/>
                  </a:lnTo>
                  <a:lnTo>
                    <a:pt x="191424" y="55054"/>
                  </a:lnTo>
                  <a:lnTo>
                    <a:pt x="149976" y="77550"/>
                  </a:lnTo>
                  <a:lnTo>
                    <a:pt x="112697" y="103202"/>
                  </a:lnTo>
                  <a:lnTo>
                    <a:pt x="80005" y="131722"/>
                  </a:lnTo>
                  <a:lnTo>
                    <a:pt x="52319" y="162822"/>
                  </a:lnTo>
                  <a:lnTo>
                    <a:pt x="30057" y="196215"/>
                  </a:lnTo>
                  <a:lnTo>
                    <a:pt x="13637" y="231611"/>
                  </a:lnTo>
                  <a:lnTo>
                    <a:pt x="3479" y="268723"/>
                  </a:lnTo>
                  <a:lnTo>
                    <a:pt x="0" y="307263"/>
                  </a:lnTo>
                  <a:lnTo>
                    <a:pt x="3479" y="345837"/>
                  </a:lnTo>
                  <a:lnTo>
                    <a:pt x="13637" y="382977"/>
                  </a:lnTo>
                  <a:lnTo>
                    <a:pt x="30057" y="418397"/>
                  </a:lnTo>
                  <a:lnTo>
                    <a:pt x="52319" y="451808"/>
                  </a:lnTo>
                  <a:lnTo>
                    <a:pt x="80005" y="482924"/>
                  </a:lnTo>
                  <a:lnTo>
                    <a:pt x="112697" y="511456"/>
                  </a:lnTo>
                  <a:lnTo>
                    <a:pt x="149976" y="537117"/>
                  </a:lnTo>
                  <a:lnTo>
                    <a:pt x="191424" y="559619"/>
                  </a:lnTo>
                  <a:lnTo>
                    <a:pt x="236623" y="578675"/>
                  </a:lnTo>
                  <a:lnTo>
                    <a:pt x="285155" y="593997"/>
                  </a:lnTo>
                  <a:lnTo>
                    <a:pt x="336600" y="605297"/>
                  </a:lnTo>
                  <a:lnTo>
                    <a:pt x="390540" y="612288"/>
                  </a:lnTo>
                  <a:lnTo>
                    <a:pt x="446558" y="614682"/>
                  </a:lnTo>
                  <a:lnTo>
                    <a:pt x="502572" y="612288"/>
                  </a:lnTo>
                  <a:lnTo>
                    <a:pt x="556511" y="605297"/>
                  </a:lnTo>
                  <a:lnTo>
                    <a:pt x="607954" y="593997"/>
                  </a:lnTo>
                  <a:lnTo>
                    <a:pt x="656485" y="578675"/>
                  </a:lnTo>
                  <a:lnTo>
                    <a:pt x="701684" y="559619"/>
                  </a:lnTo>
                  <a:lnTo>
                    <a:pt x="743133" y="537117"/>
                  </a:lnTo>
                  <a:lnTo>
                    <a:pt x="780413" y="511456"/>
                  </a:lnTo>
                  <a:lnTo>
                    <a:pt x="813106" y="482924"/>
                  </a:lnTo>
                  <a:lnTo>
                    <a:pt x="840794" y="451808"/>
                  </a:lnTo>
                  <a:lnTo>
                    <a:pt x="863057" y="418397"/>
                  </a:lnTo>
                  <a:lnTo>
                    <a:pt x="879477" y="382977"/>
                  </a:lnTo>
                  <a:lnTo>
                    <a:pt x="889636" y="345837"/>
                  </a:lnTo>
                  <a:lnTo>
                    <a:pt x="893116" y="307263"/>
                  </a:lnTo>
                  <a:lnTo>
                    <a:pt x="889636" y="268723"/>
                  </a:lnTo>
                  <a:lnTo>
                    <a:pt x="879477" y="231611"/>
                  </a:lnTo>
                  <a:lnTo>
                    <a:pt x="863057" y="196215"/>
                  </a:lnTo>
                  <a:lnTo>
                    <a:pt x="840794" y="162822"/>
                  </a:lnTo>
                  <a:lnTo>
                    <a:pt x="813106" y="131722"/>
                  </a:lnTo>
                  <a:lnTo>
                    <a:pt x="780413" y="103202"/>
                  </a:lnTo>
                  <a:lnTo>
                    <a:pt x="743133" y="77550"/>
                  </a:lnTo>
                  <a:lnTo>
                    <a:pt x="701684" y="55054"/>
                  </a:lnTo>
                  <a:lnTo>
                    <a:pt x="656485" y="36003"/>
                  </a:lnTo>
                  <a:lnTo>
                    <a:pt x="607954" y="20683"/>
                  </a:lnTo>
                  <a:lnTo>
                    <a:pt x="556511" y="9384"/>
                  </a:lnTo>
                  <a:lnTo>
                    <a:pt x="502572" y="2394"/>
                  </a:lnTo>
                  <a:lnTo>
                    <a:pt x="446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ru-RU" dirty="0" smtClean="0"/>
                <a:t>    36,5</a:t>
              </a:r>
              <a:endParaRPr dirty="0"/>
            </a:p>
          </p:txBody>
        </p:sp>
        <p:sp>
          <p:nvSpPr>
            <p:cNvPr id="22" name="object 28"/>
            <p:cNvSpPr/>
            <p:nvPr/>
          </p:nvSpPr>
          <p:spPr>
            <a:xfrm>
              <a:off x="2921505" y="2712225"/>
              <a:ext cx="893444" cy="614680"/>
            </a:xfrm>
            <a:custGeom>
              <a:avLst/>
              <a:gdLst/>
              <a:ahLst/>
              <a:cxnLst/>
              <a:rect l="l" t="t" r="r" b="b"/>
              <a:pathLst>
                <a:path w="893445" h="614679">
                  <a:moveTo>
                    <a:pt x="0" y="307263"/>
                  </a:moveTo>
                  <a:lnTo>
                    <a:pt x="3479" y="345837"/>
                  </a:lnTo>
                  <a:lnTo>
                    <a:pt x="13637" y="382977"/>
                  </a:lnTo>
                  <a:lnTo>
                    <a:pt x="30057" y="418397"/>
                  </a:lnTo>
                  <a:lnTo>
                    <a:pt x="52319" y="451808"/>
                  </a:lnTo>
                  <a:lnTo>
                    <a:pt x="80005" y="482924"/>
                  </a:lnTo>
                  <a:lnTo>
                    <a:pt x="112697" y="511456"/>
                  </a:lnTo>
                  <a:lnTo>
                    <a:pt x="149976" y="537117"/>
                  </a:lnTo>
                  <a:lnTo>
                    <a:pt x="191424" y="559619"/>
                  </a:lnTo>
                  <a:lnTo>
                    <a:pt x="236623" y="578675"/>
                  </a:lnTo>
                  <a:lnTo>
                    <a:pt x="285155" y="593997"/>
                  </a:lnTo>
                  <a:lnTo>
                    <a:pt x="336600" y="605297"/>
                  </a:lnTo>
                  <a:lnTo>
                    <a:pt x="390540" y="612288"/>
                  </a:lnTo>
                  <a:lnTo>
                    <a:pt x="446558" y="614682"/>
                  </a:lnTo>
                  <a:lnTo>
                    <a:pt x="502572" y="612288"/>
                  </a:lnTo>
                  <a:lnTo>
                    <a:pt x="556511" y="605297"/>
                  </a:lnTo>
                  <a:lnTo>
                    <a:pt x="607954" y="593997"/>
                  </a:lnTo>
                  <a:lnTo>
                    <a:pt x="656485" y="578675"/>
                  </a:lnTo>
                  <a:lnTo>
                    <a:pt x="701684" y="559619"/>
                  </a:lnTo>
                  <a:lnTo>
                    <a:pt x="743133" y="537117"/>
                  </a:lnTo>
                  <a:lnTo>
                    <a:pt x="780413" y="511456"/>
                  </a:lnTo>
                  <a:lnTo>
                    <a:pt x="813106" y="482924"/>
                  </a:lnTo>
                  <a:lnTo>
                    <a:pt x="840794" y="451808"/>
                  </a:lnTo>
                  <a:lnTo>
                    <a:pt x="863057" y="418397"/>
                  </a:lnTo>
                  <a:lnTo>
                    <a:pt x="879477" y="382977"/>
                  </a:lnTo>
                  <a:lnTo>
                    <a:pt x="889636" y="345837"/>
                  </a:lnTo>
                  <a:lnTo>
                    <a:pt x="893116" y="307263"/>
                  </a:lnTo>
                  <a:lnTo>
                    <a:pt x="889636" y="268723"/>
                  </a:lnTo>
                  <a:lnTo>
                    <a:pt x="879477" y="231611"/>
                  </a:lnTo>
                  <a:lnTo>
                    <a:pt x="863057" y="196215"/>
                  </a:lnTo>
                  <a:lnTo>
                    <a:pt x="840794" y="162822"/>
                  </a:lnTo>
                  <a:lnTo>
                    <a:pt x="813106" y="131722"/>
                  </a:lnTo>
                  <a:lnTo>
                    <a:pt x="780413" y="103202"/>
                  </a:lnTo>
                  <a:lnTo>
                    <a:pt x="743133" y="77550"/>
                  </a:lnTo>
                  <a:lnTo>
                    <a:pt x="701684" y="55054"/>
                  </a:lnTo>
                  <a:lnTo>
                    <a:pt x="656485" y="36003"/>
                  </a:lnTo>
                  <a:lnTo>
                    <a:pt x="607954" y="20683"/>
                  </a:lnTo>
                  <a:lnTo>
                    <a:pt x="556511" y="9384"/>
                  </a:lnTo>
                  <a:lnTo>
                    <a:pt x="502572" y="2394"/>
                  </a:lnTo>
                  <a:lnTo>
                    <a:pt x="446558" y="0"/>
                  </a:lnTo>
                  <a:lnTo>
                    <a:pt x="390540" y="2394"/>
                  </a:lnTo>
                  <a:lnTo>
                    <a:pt x="336600" y="9384"/>
                  </a:lnTo>
                  <a:lnTo>
                    <a:pt x="285155" y="20683"/>
                  </a:lnTo>
                  <a:lnTo>
                    <a:pt x="236623" y="36003"/>
                  </a:lnTo>
                  <a:lnTo>
                    <a:pt x="191424" y="55054"/>
                  </a:lnTo>
                  <a:lnTo>
                    <a:pt x="149976" y="77550"/>
                  </a:lnTo>
                  <a:lnTo>
                    <a:pt x="112697" y="103202"/>
                  </a:lnTo>
                  <a:lnTo>
                    <a:pt x="80005" y="131722"/>
                  </a:lnTo>
                  <a:lnTo>
                    <a:pt x="52319" y="162822"/>
                  </a:lnTo>
                  <a:lnTo>
                    <a:pt x="30057" y="196215"/>
                  </a:lnTo>
                  <a:lnTo>
                    <a:pt x="13637" y="231611"/>
                  </a:lnTo>
                  <a:lnTo>
                    <a:pt x="3479" y="268723"/>
                  </a:lnTo>
                  <a:lnTo>
                    <a:pt x="0" y="307263"/>
                  </a:lnTo>
                  <a:close/>
                </a:path>
              </a:pathLst>
            </a:custGeom>
            <a:ln w="776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9"/>
          <p:cNvSpPr txBox="1"/>
          <p:nvPr/>
        </p:nvSpPr>
        <p:spPr>
          <a:xfrm>
            <a:off x="2817249" y="2495550"/>
            <a:ext cx="134239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i="1" spc="5" dirty="0">
                <a:latin typeface="Arial"/>
                <a:cs typeface="Arial"/>
              </a:rPr>
              <a:t>Творческая</a:t>
            </a:r>
            <a:r>
              <a:rPr sz="1150" b="1" i="1" spc="-75" dirty="0">
                <a:latin typeface="Arial"/>
                <a:cs typeface="Arial"/>
              </a:rPr>
              <a:t> </a:t>
            </a:r>
            <a:r>
              <a:rPr sz="1150" b="1" i="1" spc="-5" dirty="0">
                <a:latin typeface="Arial"/>
                <a:cs typeface="Arial"/>
              </a:rPr>
              <a:t>среда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4" name="object 30"/>
          <p:cNvSpPr txBox="1"/>
          <p:nvPr/>
        </p:nvSpPr>
        <p:spPr>
          <a:xfrm>
            <a:off x="5251063" y="2495550"/>
            <a:ext cx="127698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i="1" spc="10" dirty="0">
                <a:latin typeface="Arial"/>
                <a:cs typeface="Arial"/>
              </a:rPr>
              <a:t>Карьерная</a:t>
            </a:r>
            <a:r>
              <a:rPr sz="1150" b="1" i="1" spc="-55" dirty="0">
                <a:latin typeface="Arial"/>
                <a:cs typeface="Arial"/>
              </a:rPr>
              <a:t> </a:t>
            </a:r>
            <a:r>
              <a:rPr sz="1150" b="1" i="1" spc="-5" dirty="0">
                <a:latin typeface="Arial"/>
                <a:cs typeface="Arial"/>
              </a:rPr>
              <a:t>среда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5" name="object 31"/>
          <p:cNvSpPr txBox="1"/>
          <p:nvPr/>
        </p:nvSpPr>
        <p:spPr>
          <a:xfrm>
            <a:off x="4754586" y="3486150"/>
            <a:ext cx="1479812" cy="35907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25475" marR="5080" indent="-614363">
              <a:lnSpc>
                <a:spcPts val="1320"/>
              </a:lnSpc>
              <a:spcBef>
                <a:spcPts val="200"/>
              </a:spcBef>
            </a:pPr>
            <a:r>
              <a:rPr lang="ru-RU" sz="1150" b="1" i="1" spc="45" dirty="0" smtClean="0">
                <a:latin typeface="Arial"/>
                <a:cs typeface="Arial"/>
              </a:rPr>
              <a:t>Догматическая среда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7" name="object 33"/>
          <p:cNvSpPr txBox="1"/>
          <p:nvPr/>
        </p:nvSpPr>
        <p:spPr>
          <a:xfrm>
            <a:off x="1600200" y="3240792"/>
            <a:ext cx="657486" cy="16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20" dirty="0">
                <a:solidFill>
                  <a:srgbClr val="FF0000"/>
                </a:solidFill>
                <a:latin typeface="Microsoft YaHei"/>
                <a:cs typeface="Microsoft YaHei"/>
              </a:rPr>
              <a:t>С</a:t>
            </a:r>
            <a:r>
              <a:rPr sz="950" b="1" spc="25" dirty="0">
                <a:solidFill>
                  <a:srgbClr val="FF0000"/>
                </a:solidFill>
                <a:latin typeface="Microsoft YaHei"/>
                <a:cs typeface="Microsoft YaHei"/>
              </a:rPr>
              <a:t>во</a:t>
            </a:r>
            <a:r>
              <a:rPr sz="950" b="1" spc="20" dirty="0">
                <a:solidFill>
                  <a:srgbClr val="FF0000"/>
                </a:solidFill>
                <a:latin typeface="Microsoft YaHei"/>
                <a:cs typeface="Microsoft YaHei"/>
              </a:rPr>
              <a:t>бода</a:t>
            </a:r>
            <a:endParaRPr sz="950" b="1" dirty="0">
              <a:solidFill>
                <a:srgbClr val="FF0000"/>
              </a:solidFill>
              <a:latin typeface="Microsoft YaHei"/>
              <a:cs typeface="Microsoft YaHei"/>
            </a:endParaRPr>
          </a:p>
        </p:txBody>
      </p:sp>
      <p:sp>
        <p:nvSpPr>
          <p:cNvPr id="28" name="object 34"/>
          <p:cNvSpPr txBox="1"/>
          <p:nvPr/>
        </p:nvSpPr>
        <p:spPr>
          <a:xfrm>
            <a:off x="6953880" y="3227422"/>
            <a:ext cx="958220" cy="16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5" dirty="0">
                <a:solidFill>
                  <a:srgbClr val="FF0000"/>
                </a:solidFill>
                <a:latin typeface="Microsoft YaHei"/>
                <a:cs typeface="Microsoft YaHei"/>
              </a:rPr>
              <a:t>Зависимость</a:t>
            </a:r>
            <a:endParaRPr sz="950" b="1" dirty="0">
              <a:solidFill>
                <a:srgbClr val="FF0000"/>
              </a:solidFill>
              <a:latin typeface="Microsoft YaHei"/>
              <a:cs typeface="Microsoft YaHei"/>
            </a:endParaRPr>
          </a:p>
        </p:txBody>
      </p:sp>
      <p:sp>
        <p:nvSpPr>
          <p:cNvPr id="29" name="object 36"/>
          <p:cNvSpPr txBox="1"/>
          <p:nvPr/>
        </p:nvSpPr>
        <p:spPr>
          <a:xfrm>
            <a:off x="4436946" y="5625947"/>
            <a:ext cx="81597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latin typeface="Microsoft YaHei"/>
                <a:cs typeface="Microsoft YaHei"/>
              </a:rPr>
              <a:t>Пассивность</a:t>
            </a:r>
            <a:endParaRPr sz="950">
              <a:latin typeface="Microsoft YaHei"/>
              <a:cs typeface="Microsoft YaHei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3027114" y="3489512"/>
            <a:ext cx="1479812" cy="35907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25475" marR="5080" indent="-614363">
              <a:lnSpc>
                <a:spcPts val="1320"/>
              </a:lnSpc>
              <a:spcBef>
                <a:spcPts val="200"/>
              </a:spcBef>
            </a:pPr>
            <a:r>
              <a:rPr lang="ru-RU" sz="1150" b="1" i="1" spc="45" dirty="0" smtClean="0">
                <a:latin typeface="Arial"/>
                <a:cs typeface="Arial"/>
              </a:rPr>
              <a:t>Безмятежная среда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1" name="object 33"/>
          <p:cNvSpPr txBox="1"/>
          <p:nvPr/>
        </p:nvSpPr>
        <p:spPr>
          <a:xfrm>
            <a:off x="4160728" y="4646059"/>
            <a:ext cx="1020872" cy="16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950" b="1" spc="20" dirty="0" smtClean="0">
                <a:solidFill>
                  <a:srgbClr val="FF0000"/>
                </a:solidFill>
                <a:latin typeface="Microsoft YaHei"/>
                <a:cs typeface="Microsoft YaHei"/>
              </a:rPr>
              <a:t>Пассивность</a:t>
            </a:r>
          </a:p>
        </p:txBody>
      </p:sp>
      <p:sp>
        <p:nvSpPr>
          <p:cNvPr id="32" name="object 33"/>
          <p:cNvSpPr txBox="1"/>
          <p:nvPr/>
        </p:nvSpPr>
        <p:spPr>
          <a:xfrm>
            <a:off x="4054102" y="1248794"/>
            <a:ext cx="1020872" cy="16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950" b="1" spc="20" dirty="0" smtClean="0">
                <a:solidFill>
                  <a:srgbClr val="FF0000"/>
                </a:solidFill>
                <a:latin typeface="Microsoft YaHei"/>
                <a:cs typeface="Microsoft YaHei"/>
              </a:rPr>
              <a:t>Активность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89555" y="1693853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49,8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389488" y="3979471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7,9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417697" y="3979471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,8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38150"/>
            <a:ext cx="7012178" cy="615553"/>
          </a:xfrm>
        </p:spPr>
        <p:txBody>
          <a:bodyPr/>
          <a:lstStyle/>
          <a:p>
            <a:r>
              <a:rPr lang="ru-RU" sz="2000" i="1" spc="-15" dirty="0">
                <a:latin typeface="Calibri"/>
                <a:cs typeface="Calibri"/>
              </a:rPr>
              <a:t>Графическое </a:t>
            </a:r>
            <a:r>
              <a:rPr lang="ru-RU" sz="2000" i="1" spc="-5" dirty="0">
                <a:latin typeface="Calibri"/>
                <a:cs typeface="Calibri"/>
              </a:rPr>
              <a:t>представление </a:t>
            </a:r>
            <a:r>
              <a:rPr lang="ru-RU" sz="2000" i="1" spc="-10" dirty="0">
                <a:latin typeface="Calibri"/>
                <a:cs typeface="Calibri"/>
              </a:rPr>
              <a:t>результатов </a:t>
            </a:r>
            <a:r>
              <a:rPr lang="ru-RU" sz="2000" i="1" spc="-5" dirty="0">
                <a:latin typeface="Calibri"/>
                <a:cs typeface="Calibri"/>
              </a:rPr>
              <a:t>мониторинга </a:t>
            </a:r>
            <a:r>
              <a:rPr lang="ru-RU" sz="2000" i="1" spc="-530" dirty="0">
                <a:latin typeface="Calibri"/>
                <a:cs typeface="Calibri"/>
              </a:rPr>
              <a:t> </a:t>
            </a:r>
            <a:r>
              <a:rPr lang="ru-RU" sz="2000" i="1" spc="-10" dirty="0">
                <a:latin typeface="Calibri"/>
                <a:cs typeface="Calibri"/>
              </a:rPr>
              <a:t>школьной </a:t>
            </a:r>
            <a:r>
              <a:rPr lang="ru-RU" sz="2000" i="1" dirty="0">
                <a:latin typeface="Calibri"/>
                <a:cs typeface="Calibri"/>
              </a:rPr>
              <a:t>среды</a:t>
            </a:r>
            <a:r>
              <a:rPr lang="ru-RU" sz="2000" i="1" spc="-10" dirty="0">
                <a:latin typeface="Calibri"/>
                <a:cs typeface="Calibri"/>
              </a:rPr>
              <a:t> </a:t>
            </a:r>
            <a:r>
              <a:rPr lang="ru-RU" sz="2000" i="1" dirty="0">
                <a:latin typeface="Calibri"/>
                <a:cs typeface="Calibri"/>
              </a:rPr>
              <a:t>на</a:t>
            </a:r>
            <a:r>
              <a:rPr lang="ru-RU" sz="2000" i="1" spc="-5" dirty="0">
                <a:latin typeface="Calibri"/>
                <a:cs typeface="Calibri"/>
              </a:rPr>
              <a:t> </a:t>
            </a:r>
            <a:r>
              <a:rPr lang="ru-RU" sz="2000" i="1" spc="-10" dirty="0">
                <a:latin typeface="Calibri"/>
                <a:cs typeface="Calibri"/>
              </a:rPr>
              <a:t>основе</a:t>
            </a:r>
            <a:r>
              <a:rPr lang="ru-RU" sz="2000" i="1" spc="-5" dirty="0">
                <a:latin typeface="Calibri"/>
                <a:cs typeface="Calibri"/>
              </a:rPr>
              <a:t> </a:t>
            </a:r>
            <a:r>
              <a:rPr lang="ru-RU" sz="2000" i="1" spc="-10" dirty="0">
                <a:latin typeface="Calibri"/>
                <a:cs typeface="Calibri"/>
              </a:rPr>
              <a:t>количественных</a:t>
            </a:r>
            <a:r>
              <a:rPr lang="ru-RU" sz="2000" i="1" spc="-5" dirty="0">
                <a:latin typeface="Calibri"/>
                <a:cs typeface="Calibri"/>
              </a:rPr>
              <a:t> параметров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2095808"/>
              </p:ext>
            </p:extLst>
          </p:nvPr>
        </p:nvGraphicFramePr>
        <p:xfrm>
          <a:off x="685800" y="1200150"/>
          <a:ext cx="7772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3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153400" cy="553998"/>
          </a:xfrm>
        </p:spPr>
        <p:txBody>
          <a:bodyPr/>
          <a:lstStyle/>
          <a:p>
            <a:r>
              <a:rPr lang="ru-RU" sz="1800" dirty="0"/>
              <a:t>Методика педагогической экспертизы школьной среды на основе комплекса количественных </a:t>
            </a:r>
            <a:r>
              <a:rPr lang="ru-RU" sz="1800" dirty="0" smtClean="0"/>
              <a:t>параметров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329091"/>
              </p:ext>
            </p:extLst>
          </p:nvPr>
        </p:nvGraphicFramePr>
        <p:xfrm>
          <a:off x="457200" y="285750"/>
          <a:ext cx="812437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3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895350"/>
            <a:ext cx="8686800" cy="3581400"/>
          </a:xfrm>
        </p:spPr>
        <p:txBody>
          <a:bodyPr/>
          <a:lstStyle/>
          <a:p>
            <a:pPr marL="268288" indent="868363">
              <a:lnSpc>
                <a:spcPct val="100000"/>
              </a:lnSpc>
              <a:spcBef>
                <a:spcPts val="700"/>
              </a:spcBef>
            </a:pPr>
            <a:r>
              <a:rPr lang="ru-RU" dirty="0" smtClean="0"/>
              <a:t>Результатом диагностики, с </a:t>
            </a:r>
            <a:r>
              <a:rPr lang="ru-RU" dirty="0"/>
              <a:t>учетом мнения всех </a:t>
            </a:r>
            <a:r>
              <a:rPr lang="ru-RU" dirty="0" smtClean="0"/>
              <a:t>респондентов показали</a:t>
            </a:r>
            <a:r>
              <a:rPr lang="ru-RU" dirty="0"/>
              <a:t>, что в школе </a:t>
            </a:r>
            <a:r>
              <a:rPr lang="ru-RU" dirty="0" smtClean="0"/>
              <a:t>преобладает: </a:t>
            </a:r>
          </a:p>
          <a:p>
            <a:pPr marL="1480185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ü"/>
            </a:pPr>
            <a:r>
              <a:rPr lang="ru-RU" dirty="0" smtClean="0"/>
              <a:t>карьерная </a:t>
            </a:r>
            <a:r>
              <a:rPr lang="ru-RU" dirty="0"/>
              <a:t>среда – </a:t>
            </a:r>
            <a:r>
              <a:rPr lang="ru-RU" b="1" dirty="0" smtClean="0">
                <a:solidFill>
                  <a:srgbClr val="FF0000"/>
                </a:solidFill>
              </a:rPr>
              <a:t>49,8% </a:t>
            </a:r>
          </a:p>
          <a:p>
            <a:pPr marL="1480185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ü"/>
            </a:pPr>
            <a:r>
              <a:rPr lang="ru-RU" dirty="0" smtClean="0"/>
              <a:t>доля </a:t>
            </a:r>
            <a:r>
              <a:rPr lang="ru-RU" dirty="0"/>
              <a:t>творческой среды составляет – </a:t>
            </a:r>
            <a:r>
              <a:rPr lang="ru-RU" b="1" dirty="0" smtClean="0">
                <a:solidFill>
                  <a:srgbClr val="FF0000"/>
                </a:solidFill>
              </a:rPr>
              <a:t>36,5%  </a:t>
            </a:r>
          </a:p>
          <a:p>
            <a:pPr marL="1480185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ü"/>
            </a:pPr>
            <a:r>
              <a:rPr lang="ru-RU" dirty="0" smtClean="0"/>
              <a:t>догматическая </a:t>
            </a:r>
            <a:r>
              <a:rPr lang="ru-RU" dirty="0"/>
              <a:t>среда – </a:t>
            </a:r>
            <a:r>
              <a:rPr lang="ru-RU" b="1" dirty="0" smtClean="0">
                <a:solidFill>
                  <a:srgbClr val="FF0000"/>
                </a:solidFill>
              </a:rPr>
              <a:t>7,9%</a:t>
            </a:r>
          </a:p>
          <a:p>
            <a:pPr marL="1480185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ü"/>
            </a:pPr>
            <a:r>
              <a:rPr lang="ru-RU" dirty="0" smtClean="0"/>
              <a:t>безмятежной </a:t>
            </a:r>
            <a:r>
              <a:rPr lang="ru-RU" dirty="0"/>
              <a:t>среды – </a:t>
            </a:r>
            <a:r>
              <a:rPr lang="ru-RU" b="1" dirty="0" smtClean="0">
                <a:solidFill>
                  <a:srgbClr val="FF0000"/>
                </a:solidFill>
              </a:rPr>
              <a:t>5,8%</a:t>
            </a:r>
            <a:endParaRPr lang="ru-RU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438151"/>
            <a:ext cx="7162800" cy="381000"/>
          </a:xfrm>
        </p:spPr>
        <p:txBody>
          <a:bodyPr/>
          <a:lstStyle/>
          <a:p>
            <a:pPr algn="ctr"/>
            <a:r>
              <a:rPr lang="ru-RU" sz="2400" b="1" spc="235" dirty="0"/>
              <a:t>ИССЛЕДОВАН</a:t>
            </a:r>
            <a:r>
              <a:rPr lang="ru-RU" sz="2400" b="1" spc="260" dirty="0"/>
              <a:t>И</a:t>
            </a:r>
            <a:r>
              <a:rPr lang="ru-RU" sz="2400" b="1" spc="110" dirty="0"/>
              <a:t>Е</a:t>
            </a:r>
            <a:r>
              <a:rPr lang="ru-RU" sz="2400" b="1" spc="-275" dirty="0"/>
              <a:t> </a:t>
            </a:r>
            <a:r>
              <a:rPr lang="ru-RU" sz="2400" b="1" spc="114" dirty="0"/>
              <a:t>СРЕ</a:t>
            </a:r>
            <a:r>
              <a:rPr lang="ru-RU" sz="2400" b="1" spc="145" dirty="0"/>
              <a:t>Д</a:t>
            </a:r>
            <a:r>
              <a:rPr lang="ru-RU" sz="2400" b="1" spc="270" dirty="0"/>
              <a:t>Ы</a:t>
            </a:r>
            <a:r>
              <a:rPr lang="ru-RU" sz="2400" b="1" spc="-275" dirty="0"/>
              <a:t> </a:t>
            </a:r>
            <a:r>
              <a:rPr lang="ru-RU" sz="2400" b="1" spc="440" dirty="0"/>
              <a:t>ОО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126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14350"/>
            <a:ext cx="6248400" cy="461665"/>
          </a:xfrm>
        </p:spPr>
        <p:txBody>
          <a:bodyPr/>
          <a:lstStyle/>
          <a:p>
            <a:r>
              <a:rPr lang="ru-RU" dirty="0" smtClean="0"/>
              <a:t>Считаем необходимым…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321624" cy="4062651"/>
          </a:xfrm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Недостаточно   развиты   такие   показатели ЛРОС школы, как </a:t>
            </a:r>
            <a:r>
              <a:rPr lang="ru-RU" dirty="0">
                <a:solidFill>
                  <a:srgbClr val="FF0000"/>
                </a:solidFill>
              </a:rPr>
              <a:t>широта, когерентность, социальная активность, </a:t>
            </a:r>
            <a:r>
              <a:rPr lang="ru-RU" dirty="0" err="1">
                <a:solidFill>
                  <a:srgbClr val="FF0000"/>
                </a:solidFill>
              </a:rPr>
              <a:t>осознаваемость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которые …..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Несмотря на высокие показатели по таким параметрам как </a:t>
            </a:r>
            <a:r>
              <a:rPr lang="ru-RU" dirty="0">
                <a:solidFill>
                  <a:srgbClr val="00B050"/>
                </a:solidFill>
              </a:rPr>
              <a:t>мобильность, интенсивность, эмоциональность, структурированность и устойчивость</a:t>
            </a:r>
            <a:r>
              <a:rPr lang="ru-RU" dirty="0"/>
              <a:t>, считаем необходимым целенаправленно корректировать работу, чтобы удерживать их уровень и, по возможности, повышать их.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99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1139</Words>
  <Application>Microsoft Office PowerPoint</Application>
  <PresentationFormat>Экран (16:9)</PresentationFormat>
  <Paragraphs>195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КОНЦЕПЦИЯ ПРОЕКТА</vt:lpstr>
      <vt:lpstr>НАЗВАНИЕ ПРОЕКТА</vt:lpstr>
      <vt:lpstr>КРАТКАЯ СПРАВКА О ВАШЕЙ ОО И ЕЕ СРЕДЕ</vt:lpstr>
      <vt:lpstr>МЕСТО ПРОЕКТА В ЖИЗНИ И РАБОТЕ ОО</vt:lpstr>
      <vt:lpstr>ИССЛЕДОВАНИЕ СРЕДЫ ОО</vt:lpstr>
      <vt:lpstr>Графическое представление результатов мониторинга  школьной среды на основе количественных параметров</vt:lpstr>
      <vt:lpstr>Методика педагогической экспертизы школьной среды на основе комплекса количественных параметров</vt:lpstr>
      <vt:lpstr>ИССЛЕДОВАНИЕ СРЕДЫ ОО</vt:lpstr>
      <vt:lpstr>Считаем необходимым… </vt:lpstr>
      <vt:lpstr>КЛЮЧЕВАЯ ПРОБЛЕМА ПРОЕКТА</vt:lpstr>
      <vt:lpstr>ЦЕЛИ ПРОЕКТА</vt:lpstr>
      <vt:lpstr>Образ желаемого состояния – Обновлённая личностно-развивающая образовательная среда Ключевые способы решения проблемы – крупные изменения  (для каждого компонента ОС по формуле «3+2» ): </vt:lpstr>
      <vt:lpstr>Образ желаемого результата</vt:lpstr>
      <vt:lpstr>ЦЕЛЕВЫЕ ГРУППЫ ПРОЕКТА,  ЕГО  БЛАГОПОЛУЧАТЕЛИ       Конкретные   новые   возможности</vt:lpstr>
      <vt:lpstr>Конкретные новые возможности</vt:lpstr>
      <vt:lpstr>Конкретные новые возможности</vt:lpstr>
      <vt:lpstr>СТРАТЕГИЯ СОЗДАНИЯ ЛРОС </vt:lpstr>
      <vt:lpstr>КОНТУРЫ «ДОРОЖНОЙ КАРТЫ» ПРОЕКТА</vt:lpstr>
      <vt:lpstr>Образовательные  события в рамках проекта</vt:lpstr>
      <vt:lpstr>Планируемые результаты проекта:</vt:lpstr>
      <vt:lpstr>РЕСУРСНЫЙ ПАКЕТ ПРОЕКТА ОО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ПРОЕКТА</dc:title>
  <cp:lastModifiedBy>Методкабинет</cp:lastModifiedBy>
  <cp:revision>66</cp:revision>
  <cp:lastPrinted>2023-01-26T01:04:23Z</cp:lastPrinted>
  <dcterms:created xsi:type="dcterms:W3CDTF">2022-11-07T05:24:09Z</dcterms:created>
  <dcterms:modified xsi:type="dcterms:W3CDTF">2023-01-27T01:34:17Z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2022-02-10T00:00:00Z</vt:filetime>
  </property>
  <property fmtid="{D5CDD505-2E9C-101B-9397-08002B2CF9AE}" pid="3" name="Creator">
    <vt:lpwstr>ABBYY FineReader 14</vt:lpwstr>
  </property>
  <property fmtid="{D5CDD505-2E9C-101B-9397-08002B2CF9AE}" pid="4" name="LastSaved">
    <vt:filetime>2022-11-07T00:00:00Z</vt:filetime>
  </property>
</Properties>
</file>